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Lst>
  <p:notesMasterIdLst>
    <p:notesMasterId r:id="rId26"/>
  </p:notesMasterIdLst>
  <p:handoutMasterIdLst>
    <p:handoutMasterId r:id="rId27"/>
  </p:handoutMasterIdLst>
  <p:sldIdLst>
    <p:sldId id="373" r:id="rId2"/>
    <p:sldId id="570" r:id="rId3"/>
    <p:sldId id="569" r:id="rId4"/>
    <p:sldId id="572" r:id="rId5"/>
    <p:sldId id="593" r:id="rId6"/>
    <p:sldId id="579" r:id="rId7"/>
    <p:sldId id="573" r:id="rId8"/>
    <p:sldId id="409" r:id="rId9"/>
    <p:sldId id="516" r:id="rId10"/>
    <p:sldId id="590" r:id="rId11"/>
    <p:sldId id="591" r:id="rId12"/>
    <p:sldId id="577" r:id="rId13"/>
    <p:sldId id="585" r:id="rId14"/>
    <p:sldId id="597" r:id="rId15"/>
    <p:sldId id="598" r:id="rId16"/>
    <p:sldId id="599" r:id="rId17"/>
    <p:sldId id="582" r:id="rId18"/>
    <p:sldId id="589" r:id="rId19"/>
    <p:sldId id="587" r:id="rId20"/>
    <p:sldId id="588" r:id="rId21"/>
    <p:sldId id="592" r:id="rId22"/>
    <p:sldId id="525" r:id="rId23"/>
    <p:sldId id="600" r:id="rId24"/>
    <p:sldId id="58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66FF"/>
    <a:srgbClr val="0066FF"/>
    <a:srgbClr val="FF9900"/>
    <a:srgbClr val="CC3300"/>
    <a:srgbClr val="FFFF00"/>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0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3809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3809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3809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9497DBD-4F9E-4317-998E-C1D53BC6F7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EAD5E58-0CC7-401E-B182-53950DAF0A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30724" name="Slide Number Placeholder 3"/>
          <p:cNvSpPr>
            <a:spLocks noGrp="1"/>
          </p:cNvSpPr>
          <p:nvPr>
            <p:ph type="sldNum" sz="quarter" idx="5"/>
          </p:nvPr>
        </p:nvSpPr>
        <p:spPr>
          <a:noFill/>
        </p:spPr>
        <p:txBody>
          <a:bodyPr/>
          <a:lstStyle/>
          <a:p>
            <a:fld id="{899D71A0-F259-4F05-AA7A-A7A927E4AD95}"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Add PCP champions here, too</a:t>
            </a:r>
          </a:p>
        </p:txBody>
      </p:sp>
      <p:sp>
        <p:nvSpPr>
          <p:cNvPr id="31748" name="Slide Number Placeholder 3"/>
          <p:cNvSpPr>
            <a:spLocks noGrp="1"/>
          </p:cNvSpPr>
          <p:nvPr>
            <p:ph type="sldNum" sz="quarter" idx="5"/>
          </p:nvPr>
        </p:nvSpPr>
        <p:spPr>
          <a:noFill/>
        </p:spPr>
        <p:txBody>
          <a:bodyPr/>
          <a:lstStyle/>
          <a:p>
            <a:fld id="{BF44CD21-3EF1-4EE0-AEE6-F83C8FD7BA1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Imagine overall + screen 7-10% depending upon setting based on PSC (Little and Jellinek )</a:t>
            </a:r>
          </a:p>
          <a:p>
            <a:r>
              <a:rPr lang="en-US" smtClean="0"/>
              <a:t>Family stress – lack of sleep, parental self-blame/conflict, less opportunities to use extended family/friend support</a:t>
            </a:r>
          </a:p>
        </p:txBody>
      </p:sp>
      <p:sp>
        <p:nvSpPr>
          <p:cNvPr id="32772" name="Slide Number Placeholder 3"/>
          <p:cNvSpPr>
            <a:spLocks noGrp="1"/>
          </p:cNvSpPr>
          <p:nvPr>
            <p:ph type="sldNum" sz="quarter" idx="5"/>
          </p:nvPr>
        </p:nvSpPr>
        <p:spPr>
          <a:noFill/>
        </p:spPr>
        <p:txBody>
          <a:bodyPr/>
          <a:lstStyle/>
          <a:p>
            <a:fld id="{0421E3EE-A96A-4355-98D6-BDA48205329F}"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Likewise, mat depression is common, impacts child devt, and is underrecognizes </a:t>
            </a:r>
          </a:p>
        </p:txBody>
      </p:sp>
      <p:sp>
        <p:nvSpPr>
          <p:cNvPr id="33796" name="Slide Number Placeholder 3"/>
          <p:cNvSpPr>
            <a:spLocks noGrp="1"/>
          </p:cNvSpPr>
          <p:nvPr>
            <p:ph type="sldNum" sz="quarter" idx="5"/>
          </p:nvPr>
        </p:nvSpPr>
        <p:spPr>
          <a:noFill/>
        </p:spPr>
        <p:txBody>
          <a:bodyPr/>
          <a:lstStyle/>
          <a:p>
            <a:fld id="{E020DFF6-63D3-495F-9CC6-9946350DC420}"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Compared with the DIPA: Diagnostic Interview for Preschool Age</a:t>
            </a:r>
          </a:p>
        </p:txBody>
      </p:sp>
      <p:sp>
        <p:nvSpPr>
          <p:cNvPr id="34820" name="Slide Number Placeholder 3"/>
          <p:cNvSpPr>
            <a:spLocks noGrp="1"/>
          </p:cNvSpPr>
          <p:nvPr>
            <p:ph type="sldNum" sz="quarter" idx="5"/>
          </p:nvPr>
        </p:nvSpPr>
        <p:spPr>
          <a:noFill/>
        </p:spPr>
        <p:txBody>
          <a:bodyPr/>
          <a:lstStyle/>
          <a:p>
            <a:fld id="{98F0A4FC-4D5E-4E1E-9FE8-F142E8382A57}"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Trauma – who takes care of Tommy when you are not around? Have you ever had any concerns about his safety aroudn this caregiver, any inappropriate touching or hitting? How fo you address boundaries with your child</a:t>
            </a:r>
          </a:p>
        </p:txBody>
      </p:sp>
      <p:sp>
        <p:nvSpPr>
          <p:cNvPr id="35844" name="Slide Number Placeholder 3"/>
          <p:cNvSpPr>
            <a:spLocks noGrp="1"/>
          </p:cNvSpPr>
          <p:nvPr>
            <p:ph type="sldNum" sz="quarter" idx="5"/>
          </p:nvPr>
        </p:nvSpPr>
        <p:spPr>
          <a:noFill/>
        </p:spPr>
        <p:txBody>
          <a:bodyPr/>
          <a:lstStyle/>
          <a:p>
            <a:fld id="{906D1FC8-E4EA-44D7-B3B3-7B40CCC84416}" type="slidenum">
              <a:rPr lang="en-US" smtClean="0"/>
              <a:pPr/>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You are your child’s world, your child’s everything, you DESERVE help</a:t>
            </a:r>
          </a:p>
        </p:txBody>
      </p:sp>
      <p:sp>
        <p:nvSpPr>
          <p:cNvPr id="36868" name="Slide Number Placeholder 3"/>
          <p:cNvSpPr>
            <a:spLocks noGrp="1"/>
          </p:cNvSpPr>
          <p:nvPr>
            <p:ph type="sldNum" sz="quarter" idx="5"/>
          </p:nvPr>
        </p:nvSpPr>
        <p:spPr>
          <a:noFill/>
        </p:spPr>
        <p:txBody>
          <a:bodyPr/>
          <a:lstStyle/>
          <a:p>
            <a:fld id="{C85FCEE9-3353-45A1-A8E1-38F75AE1F3A8}"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E26D529-38EC-406B-B6E5-A7632C3A8BB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9BBBBA2-FF45-4B16-9838-F2AC8E5A2F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ADFD8E2-A9E8-46A3-A614-0E213A711B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3FAB86-0712-4EF5-A35A-03F019CF5F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A4833D-647C-44C5-9011-EA1C64DC454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E291BCA-9993-4047-A16A-C5A0DE7296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75EBA08-0C86-4853-B776-FBC6A75B5E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496158B-1262-4981-94FD-7D68C65788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E7F0CED-E636-4FD4-8722-09F37FFB45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FF52449-C7B9-43A9-B2C2-8D039642EA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5658B70-E532-41CB-9165-47C4BA8C33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02E463C9-8901-46FC-88A2-70834FCC3FBB}"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156" r:id="rId1"/>
    <p:sldLayoutId id="2147484148" r:id="rId2"/>
    <p:sldLayoutId id="2147484157" r:id="rId3"/>
    <p:sldLayoutId id="2147484149" r:id="rId4"/>
    <p:sldLayoutId id="2147484150" r:id="rId5"/>
    <p:sldLayoutId id="2147484151" r:id="rId6"/>
    <p:sldLayoutId id="2147484152" r:id="rId7"/>
    <p:sldLayoutId id="2147484153" r:id="rId8"/>
    <p:sldLayoutId id="2147484158" r:id="rId9"/>
    <p:sldLayoutId id="2147484154" r:id="rId10"/>
    <p:sldLayoutId id="214748415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p:cNvSpPr>
            <a:spLocks noGrp="1" noChangeArrowheads="1"/>
          </p:cNvSpPr>
          <p:nvPr>
            <p:ph type="ctrTitle"/>
          </p:nvPr>
        </p:nvSpPr>
        <p:spPr>
          <a:xfrm>
            <a:off x="609600" y="381000"/>
            <a:ext cx="7772400" cy="2155825"/>
          </a:xfrm>
        </p:spPr>
        <p:txBody>
          <a:bodyPr/>
          <a:lstStyle/>
          <a:p>
            <a:pPr algn="ctr" eaLnBrk="1" fontAlgn="auto" hangingPunct="1">
              <a:spcAft>
                <a:spcPts val="0"/>
              </a:spcAft>
              <a:defRPr/>
            </a:pPr>
            <a:r>
              <a:rPr lang="en-US" sz="4400" dirty="0" smtClean="0">
                <a:solidFill>
                  <a:schemeClr val="tx1"/>
                </a:solidFill>
              </a:rPr>
              <a:t>Primary care screening for early childhood problems and caregiver depression</a:t>
            </a:r>
            <a:endParaRPr lang="en-US" sz="2800" dirty="0" smtClean="0"/>
          </a:p>
        </p:txBody>
      </p:sp>
      <p:sp>
        <p:nvSpPr>
          <p:cNvPr id="6147" name="Rectangle 6"/>
          <p:cNvSpPr>
            <a:spLocks noChangeArrowheads="1"/>
          </p:cNvSpPr>
          <p:nvPr/>
        </p:nvSpPr>
        <p:spPr bwMode="auto">
          <a:xfrm>
            <a:off x="381000" y="5029200"/>
            <a:ext cx="8458200" cy="1295400"/>
          </a:xfrm>
          <a:prstGeom prst="rect">
            <a:avLst/>
          </a:prstGeom>
          <a:noFill/>
          <a:ln w="9525">
            <a:noFill/>
            <a:miter lim="800000"/>
            <a:headEnd/>
            <a:tailEnd/>
          </a:ln>
        </p:spPr>
        <p:txBody>
          <a:bodyPr lIns="45720" rIns="45720"/>
          <a:lstStyle/>
          <a:p>
            <a:pPr>
              <a:lnSpc>
                <a:spcPct val="90000"/>
              </a:lnSpc>
            </a:pPr>
            <a:r>
              <a:rPr lang="en-US" sz="2000">
                <a:ea typeface="ＭＳ Ｐゴシック" pitchFamily="34" charset="-128"/>
              </a:rPr>
              <a:t>Elise Fallucco, MD</a:t>
            </a:r>
          </a:p>
          <a:p>
            <a:pPr>
              <a:lnSpc>
                <a:spcPct val="90000"/>
              </a:lnSpc>
            </a:pPr>
            <a:r>
              <a:rPr lang="en-US" sz="2000">
                <a:ea typeface="ＭＳ Ｐゴシック" pitchFamily="34" charset="-128"/>
              </a:rPr>
              <a:t>Child and Adolescent Psychiatrist, Board-Certified</a:t>
            </a:r>
          </a:p>
          <a:p>
            <a:pPr>
              <a:lnSpc>
                <a:spcPct val="90000"/>
              </a:lnSpc>
            </a:pPr>
            <a:r>
              <a:rPr lang="en-US" sz="2000">
                <a:ea typeface="ＭＳ Ｐゴシック" pitchFamily="34" charset="-128"/>
              </a:rPr>
              <a:t>Physician Scientist, Nemours Center for Healthcare Delivery Science</a:t>
            </a:r>
          </a:p>
          <a:p>
            <a:pPr>
              <a:lnSpc>
                <a:spcPct val="90000"/>
              </a:lnSpc>
            </a:pPr>
            <a:r>
              <a:rPr lang="en-US" sz="2000">
                <a:ea typeface="ＭＳ Ｐゴシック" pitchFamily="34" charset="-128"/>
              </a:rPr>
              <a:t>May – June  2014</a:t>
            </a:r>
          </a:p>
          <a:p>
            <a:pPr algn="ctr">
              <a:spcBef>
                <a:spcPct val="20000"/>
              </a:spcBef>
              <a:buClr>
                <a:schemeClr val="tx1"/>
              </a:buClr>
              <a:buSzPct val="75000"/>
              <a:buFont typeface="Wingdings" pitchFamily="2" charset="2"/>
              <a:buNone/>
            </a:pPr>
            <a:endParaRPr lang="en-US" sz="2400">
              <a:solidFill>
                <a:schemeClr val="hlink"/>
              </a:solidFill>
            </a:endParaRPr>
          </a:p>
        </p:txBody>
      </p:sp>
      <p:pic>
        <p:nvPicPr>
          <p:cNvPr id="6148" name="Picture 3"/>
          <p:cNvPicPr>
            <a:picLocks noChangeAspect="1"/>
          </p:cNvPicPr>
          <p:nvPr/>
        </p:nvPicPr>
        <p:blipFill>
          <a:blip r:embed="rId3"/>
          <a:srcRect/>
          <a:stretch>
            <a:fillRect/>
          </a:stretch>
        </p:blipFill>
        <p:spPr bwMode="auto">
          <a:xfrm>
            <a:off x="2971800" y="3124200"/>
            <a:ext cx="2895600" cy="1833563"/>
          </a:xfrm>
          <a:prstGeom prst="rect">
            <a:avLst/>
          </a:prstGeom>
          <a:noFill/>
          <a:ln w="9525">
            <a:noFill/>
            <a:miter lim="800000"/>
            <a:headEnd/>
            <a:tailEnd/>
          </a:ln>
        </p:spPr>
      </p:pic>
      <p:pic>
        <p:nvPicPr>
          <p:cNvPr id="6149" name="Picture 4" descr="http://e3northflorida.org/wp-content/uploads/2011/11/JCCLogo_NEW4c.jpg"/>
          <p:cNvPicPr>
            <a:picLocks noChangeAspect="1" noChangeArrowheads="1"/>
          </p:cNvPicPr>
          <p:nvPr/>
        </p:nvPicPr>
        <p:blipFill>
          <a:blip r:embed="rId4"/>
          <a:srcRect/>
          <a:stretch>
            <a:fillRect/>
          </a:stretch>
        </p:blipFill>
        <p:spPr bwMode="auto">
          <a:xfrm>
            <a:off x="304800" y="2971800"/>
            <a:ext cx="2209800" cy="1558925"/>
          </a:xfrm>
          <a:prstGeom prst="rect">
            <a:avLst/>
          </a:prstGeom>
          <a:noFill/>
          <a:ln w="9525">
            <a:noFill/>
            <a:miter lim="800000"/>
            <a:headEnd/>
            <a:tailEnd/>
          </a:ln>
        </p:spPr>
      </p:pic>
      <p:pic>
        <p:nvPicPr>
          <p:cNvPr id="6150" name="Picture 5" descr="Partnership for Child Health logo"/>
          <p:cNvPicPr>
            <a:picLocks noChangeAspect="1" noChangeArrowheads="1"/>
          </p:cNvPicPr>
          <p:nvPr/>
        </p:nvPicPr>
        <p:blipFill>
          <a:blip r:embed="rId5"/>
          <a:srcRect/>
          <a:stretch>
            <a:fillRect/>
          </a:stretch>
        </p:blipFill>
        <p:spPr bwMode="auto">
          <a:xfrm>
            <a:off x="6172200" y="2743200"/>
            <a:ext cx="2590800" cy="838200"/>
          </a:xfrm>
          <a:prstGeom prst="rect">
            <a:avLst/>
          </a:prstGeom>
          <a:noFill/>
          <a:ln w="9525">
            <a:noFill/>
            <a:miter lim="800000"/>
            <a:headEnd/>
            <a:tailEnd/>
          </a:ln>
        </p:spPr>
      </p:pic>
      <p:pic>
        <p:nvPicPr>
          <p:cNvPr id="6151" name="Picture 7" descr="http://teamshare/enterprise/communications/creativesvcs/Shared%20Documents/brand-toolbox/logos/nemours/rgb-medium.jpg"/>
          <p:cNvPicPr>
            <a:picLocks noChangeAspect="1" noChangeArrowheads="1"/>
          </p:cNvPicPr>
          <p:nvPr/>
        </p:nvPicPr>
        <p:blipFill>
          <a:blip r:embed="rId6"/>
          <a:srcRect/>
          <a:stretch>
            <a:fillRect/>
          </a:stretch>
        </p:blipFill>
        <p:spPr bwMode="auto">
          <a:xfrm>
            <a:off x="6477000" y="3962400"/>
            <a:ext cx="2057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41" name="Picture 5"/>
          <p:cNvPicPr>
            <a:picLocks noChangeAspect="1" noChangeArrowheads="1"/>
          </p:cNvPicPr>
          <p:nvPr/>
        </p:nvPicPr>
        <p:blipFill>
          <a:blip r:embed="rId2"/>
          <a:srcRect/>
          <a:stretch>
            <a:fillRect/>
          </a:stretch>
        </p:blipFill>
        <p:spPr bwMode="auto">
          <a:xfrm>
            <a:off x="152400" y="207065"/>
            <a:ext cx="8763000" cy="66509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5"/>
          <p:cNvSpPr>
            <a:spLocks noGrp="1"/>
          </p:cNvSpPr>
          <p:nvPr>
            <p:ph type="title"/>
          </p:nvPr>
        </p:nvSpPr>
        <p:spPr>
          <a:xfrm>
            <a:off x="457200" y="152400"/>
            <a:ext cx="8229600" cy="715963"/>
          </a:xfrm>
        </p:spPr>
        <p:txBody>
          <a:bodyPr/>
          <a:lstStyle/>
          <a:p>
            <a:r>
              <a:rPr lang="en-US" sz="3200" smtClean="0"/>
              <a:t>Workflow </a:t>
            </a:r>
          </a:p>
        </p:txBody>
      </p:sp>
      <p:grpSp>
        <p:nvGrpSpPr>
          <p:cNvPr id="15363" name="Group 31"/>
          <p:cNvGrpSpPr>
            <a:grpSpLocks/>
          </p:cNvGrpSpPr>
          <p:nvPr/>
        </p:nvGrpSpPr>
        <p:grpSpPr bwMode="auto">
          <a:xfrm>
            <a:off x="1981200" y="838200"/>
            <a:ext cx="4876800" cy="5748338"/>
            <a:chOff x="990600" y="-120570"/>
            <a:chExt cx="5029200" cy="5485821"/>
          </a:xfrm>
        </p:grpSpPr>
        <p:sp>
          <p:nvSpPr>
            <p:cNvPr id="33" name="Rectangle 32"/>
            <p:cNvSpPr/>
            <p:nvPr/>
          </p:nvSpPr>
          <p:spPr>
            <a:xfrm>
              <a:off x="2012156" y="-120570"/>
              <a:ext cx="3200549" cy="45753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400" b="1" dirty="0">
                  <a:solidFill>
                    <a:schemeClr val="tx1"/>
                  </a:solidFill>
                  <a:latin typeface="Candara" pitchFamily="34" charset="0"/>
                </a:rPr>
                <a:t>Provide assessment using ECSA</a:t>
              </a:r>
            </a:p>
          </p:txBody>
        </p:sp>
        <p:sp>
          <p:nvSpPr>
            <p:cNvPr id="34" name="Rounded Rectangle 33"/>
            <p:cNvSpPr/>
            <p:nvPr/>
          </p:nvSpPr>
          <p:spPr>
            <a:xfrm>
              <a:off x="1067545" y="2133752"/>
              <a:ext cx="1370260" cy="6862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tx1"/>
                  </a:solidFill>
                  <a:latin typeface="Candara" pitchFamily="34" charset="0"/>
                </a:rPr>
                <a:t>If &lt;18:</a:t>
              </a:r>
            </a:p>
            <a:p>
              <a:pPr algn="ctr">
                <a:defRPr/>
              </a:pPr>
              <a:r>
                <a:rPr lang="en-US" sz="1200" b="1" dirty="0">
                  <a:solidFill>
                    <a:schemeClr val="tx1"/>
                  </a:solidFill>
                  <a:latin typeface="Candara" pitchFamily="34" charset="0"/>
                </a:rPr>
                <a:t>Negative screen</a:t>
              </a:r>
            </a:p>
          </p:txBody>
        </p:sp>
        <p:sp>
          <p:nvSpPr>
            <p:cNvPr id="35" name="Rounded Rectangle 34"/>
            <p:cNvSpPr/>
            <p:nvPr/>
          </p:nvSpPr>
          <p:spPr>
            <a:xfrm>
              <a:off x="2667000" y="2133752"/>
              <a:ext cx="1371898" cy="60903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If 18+:</a:t>
              </a:r>
            </a:p>
            <a:p>
              <a:pPr algn="ctr">
                <a:defRPr/>
              </a:pPr>
              <a:r>
                <a:rPr lang="en-US" sz="1200" b="1" dirty="0">
                  <a:solidFill>
                    <a:schemeClr val="tx1"/>
                  </a:solidFill>
                  <a:latin typeface="Candara" pitchFamily="34" charset="0"/>
                </a:rPr>
                <a:t>Positive screen</a:t>
              </a:r>
            </a:p>
          </p:txBody>
        </p:sp>
        <p:sp>
          <p:nvSpPr>
            <p:cNvPr id="36" name="Oval 35"/>
            <p:cNvSpPr/>
            <p:nvPr/>
          </p:nvSpPr>
          <p:spPr>
            <a:xfrm>
              <a:off x="1619250" y="756616"/>
              <a:ext cx="1809006" cy="82870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tx1"/>
                  </a:solidFill>
                  <a:latin typeface="Candara" pitchFamily="34" charset="0"/>
                </a:rPr>
                <a:t>Child score:</a:t>
              </a:r>
            </a:p>
            <a:p>
              <a:pPr algn="ctr">
                <a:defRPr/>
              </a:pPr>
              <a:r>
                <a:rPr lang="en-US" sz="1200" b="1" dirty="0">
                  <a:solidFill>
                    <a:schemeClr val="tx1"/>
                  </a:solidFill>
                  <a:latin typeface="Candara" pitchFamily="34" charset="0"/>
                </a:rPr>
                <a:t>Sum Items 1-36</a:t>
              </a:r>
            </a:p>
          </p:txBody>
        </p:sp>
        <p:sp>
          <p:nvSpPr>
            <p:cNvPr id="37" name="Rounded Rectangle 36"/>
            <p:cNvSpPr/>
            <p:nvPr/>
          </p:nvSpPr>
          <p:spPr>
            <a:xfrm>
              <a:off x="2590056" y="3124563"/>
              <a:ext cx="1524148" cy="11423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Interpret findings:</a:t>
              </a:r>
            </a:p>
            <a:p>
              <a:pPr algn="ctr">
                <a:defRPr/>
              </a:pPr>
              <a:r>
                <a:rPr lang="en-US" sz="1200" b="1" dirty="0">
                  <a:solidFill>
                    <a:schemeClr val="tx1"/>
                  </a:solidFill>
                  <a:latin typeface="Candara" pitchFamily="34" charset="0"/>
                </a:rPr>
                <a:t>Target area(s) of concern &amp; determine severity and persistence</a:t>
              </a:r>
            </a:p>
          </p:txBody>
        </p:sp>
        <p:sp>
          <p:nvSpPr>
            <p:cNvPr id="38" name="Rounded Rectangle 37"/>
            <p:cNvSpPr/>
            <p:nvPr/>
          </p:nvSpPr>
          <p:spPr>
            <a:xfrm>
              <a:off x="3740944" y="4678955"/>
              <a:ext cx="1371898" cy="68629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Determine whether to refer for further assessment</a:t>
              </a:r>
            </a:p>
          </p:txBody>
        </p:sp>
        <p:sp>
          <p:nvSpPr>
            <p:cNvPr id="39" name="Rounded Rectangle 38"/>
            <p:cNvSpPr/>
            <p:nvPr/>
          </p:nvSpPr>
          <p:spPr>
            <a:xfrm>
              <a:off x="990600" y="3200313"/>
              <a:ext cx="1371898" cy="7620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Interpret findings &amp; acknowledge importance of screening</a:t>
              </a:r>
            </a:p>
          </p:txBody>
        </p:sp>
        <p:sp>
          <p:nvSpPr>
            <p:cNvPr id="40" name="Rounded Rectangle 39"/>
            <p:cNvSpPr/>
            <p:nvPr/>
          </p:nvSpPr>
          <p:spPr>
            <a:xfrm>
              <a:off x="4724847" y="3047299"/>
              <a:ext cx="1294953" cy="99081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Interpret findings:</a:t>
              </a:r>
            </a:p>
            <a:p>
              <a:pPr algn="ctr">
                <a:defRPr/>
              </a:pPr>
              <a:r>
                <a:rPr lang="en-US" sz="1200" b="1" dirty="0">
                  <a:solidFill>
                    <a:schemeClr val="tx1"/>
                  </a:solidFill>
                  <a:latin typeface="Candara" pitchFamily="34" charset="0"/>
                </a:rPr>
                <a:t>Assess for any child safety concerns</a:t>
              </a:r>
            </a:p>
          </p:txBody>
        </p:sp>
        <p:cxnSp>
          <p:nvCxnSpPr>
            <p:cNvPr id="41" name="Straight Arrow Connector 40"/>
            <p:cNvCxnSpPr>
              <a:stCxn id="33" idx="2"/>
            </p:cNvCxnSpPr>
            <p:nvPr/>
          </p:nvCxnSpPr>
          <p:spPr>
            <a:xfrm flipH="1">
              <a:off x="2640806" y="336960"/>
              <a:ext cx="970806" cy="419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5" idx="2"/>
            </p:cNvCxnSpPr>
            <p:nvPr/>
          </p:nvCxnSpPr>
          <p:spPr>
            <a:xfrm>
              <a:off x="3352949" y="2742783"/>
              <a:ext cx="0" cy="381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 idx="2"/>
              <a:endCxn id="38" idx="0"/>
            </p:cNvCxnSpPr>
            <p:nvPr/>
          </p:nvCxnSpPr>
          <p:spPr>
            <a:xfrm>
              <a:off x="3352949" y="4266874"/>
              <a:ext cx="1073944" cy="412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6" idx="4"/>
              <a:endCxn id="34" idx="0"/>
            </p:cNvCxnSpPr>
            <p:nvPr/>
          </p:nvCxnSpPr>
          <p:spPr>
            <a:xfrm flipH="1">
              <a:off x="1751856" y="1585322"/>
              <a:ext cx="772716" cy="548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2"/>
              <a:endCxn id="54" idx="0"/>
            </p:cNvCxnSpPr>
            <p:nvPr/>
          </p:nvCxnSpPr>
          <p:spPr>
            <a:xfrm>
              <a:off x="3611613" y="336960"/>
              <a:ext cx="1034653" cy="415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Arrow Connector 45"/>
          <p:cNvCxnSpPr>
            <a:stCxn id="40" idx="2"/>
            <a:endCxn id="38" idx="0"/>
          </p:cNvCxnSpPr>
          <p:nvPr/>
        </p:nvCxnSpPr>
        <p:spPr>
          <a:xfrm flipH="1">
            <a:off x="5313363" y="5195888"/>
            <a:ext cx="915987" cy="671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6" idx="4"/>
            <a:endCxn id="35" idx="0"/>
          </p:cNvCxnSpPr>
          <p:nvPr/>
        </p:nvCxnSpPr>
        <p:spPr>
          <a:xfrm>
            <a:off x="3468688" y="2625725"/>
            <a:ext cx="803275"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3"/>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1828800" y="1828800"/>
            <a:ext cx="330253" cy="622300"/>
          </a:xfrm>
          <a:prstGeom prst="rect">
            <a:avLst/>
          </a:prstGeom>
          <a:noFill/>
          <a:ln w="9525">
            <a:noFill/>
            <a:miter lim="800000"/>
            <a:headEnd/>
            <a:tailEnd/>
          </a:ln>
        </p:spPr>
      </p:pic>
      <p:pic>
        <p:nvPicPr>
          <p:cNvPr id="49" name="Picture 4"/>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133600" y="1828800"/>
            <a:ext cx="374436" cy="666750"/>
          </a:xfrm>
          <a:prstGeom prst="rect">
            <a:avLst/>
          </a:prstGeom>
          <a:noFill/>
          <a:ln w="9525">
            <a:noFill/>
            <a:miter lim="800000"/>
            <a:headEnd/>
            <a:tailEnd/>
          </a:ln>
        </p:spPr>
      </p:pic>
      <p:pic>
        <p:nvPicPr>
          <p:cNvPr id="50" name="Picture 2" descr="http://www.wpclipart.com/people/female/woman_2/woman_stick_figure_symbol.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553200" y="1905000"/>
            <a:ext cx="389231" cy="533400"/>
          </a:xfrm>
          <a:prstGeom prst="rect">
            <a:avLst/>
          </a:prstGeom>
          <a:solidFill>
            <a:schemeClr val="bg1"/>
          </a:solidFill>
        </p:spPr>
      </p:pic>
      <p:sp>
        <p:nvSpPr>
          <p:cNvPr id="51" name="Rounded Rectangle 50"/>
          <p:cNvSpPr/>
          <p:nvPr/>
        </p:nvSpPr>
        <p:spPr>
          <a:xfrm>
            <a:off x="5410200" y="3200400"/>
            <a:ext cx="1371600" cy="5254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anchor="ctr"/>
          <a:lstStyle/>
          <a:p>
            <a:pPr algn="ctr">
              <a:defRPr/>
            </a:pPr>
            <a:r>
              <a:rPr lang="en-US" sz="1200" b="1" dirty="0">
                <a:solidFill>
                  <a:schemeClr val="tx1"/>
                </a:solidFill>
                <a:latin typeface="Candara" pitchFamily="34" charset="0"/>
              </a:rPr>
              <a:t>If 2+:</a:t>
            </a:r>
          </a:p>
          <a:p>
            <a:pPr algn="ctr">
              <a:defRPr/>
            </a:pPr>
            <a:r>
              <a:rPr lang="en-US" sz="1200" b="1" dirty="0">
                <a:solidFill>
                  <a:schemeClr val="tx1"/>
                </a:solidFill>
                <a:latin typeface="Candara" pitchFamily="34" charset="0"/>
              </a:rPr>
              <a:t>Positive screen</a:t>
            </a:r>
          </a:p>
        </p:txBody>
      </p:sp>
      <p:cxnSp>
        <p:nvCxnSpPr>
          <p:cNvPr id="52" name="Straight Arrow Connector 51"/>
          <p:cNvCxnSpPr>
            <a:stCxn id="54" idx="4"/>
          </p:cNvCxnSpPr>
          <p:nvPr/>
        </p:nvCxnSpPr>
        <p:spPr>
          <a:xfrm>
            <a:off x="5526088" y="2620963"/>
            <a:ext cx="341312" cy="57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172200" y="37338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648200" y="1752600"/>
            <a:ext cx="1754188" cy="86836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n-US" sz="1200" b="1" dirty="0">
                <a:solidFill>
                  <a:schemeClr val="tx1"/>
                </a:solidFill>
                <a:latin typeface="Candara" pitchFamily="34" charset="0"/>
              </a:rPr>
              <a:t>Caregiver score:</a:t>
            </a:r>
          </a:p>
          <a:p>
            <a:pPr algn="ctr">
              <a:defRPr/>
            </a:pPr>
            <a:r>
              <a:rPr lang="en-US" sz="1200" b="1" dirty="0">
                <a:solidFill>
                  <a:schemeClr val="tx1"/>
                </a:solidFill>
                <a:latin typeface="Candara" pitchFamily="34" charset="0"/>
              </a:rPr>
              <a:t>Sum Items 37-38</a:t>
            </a:r>
          </a:p>
        </p:txBody>
      </p:sp>
      <p:cxnSp>
        <p:nvCxnSpPr>
          <p:cNvPr id="55" name="Straight Arrow Connector 54"/>
          <p:cNvCxnSpPr/>
          <p:nvPr/>
        </p:nvCxnSpPr>
        <p:spPr>
          <a:xfrm>
            <a:off x="2667000" y="3962400"/>
            <a:ext cx="0" cy="328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smtClean="0"/>
              <a:t>III – Interpreting ECSA</a:t>
            </a:r>
            <a:r>
              <a:rPr lang="en-US" sz="4000" u="sng" smtClean="0"/>
              <a:t/>
            </a:r>
            <a:br>
              <a:rPr lang="en-US" sz="4000" u="sng" smtClean="0"/>
            </a:br>
            <a:r>
              <a:rPr lang="en-US" sz="4000" u="sng" smtClean="0"/>
              <a:t>Case #1 </a:t>
            </a:r>
            <a:r>
              <a:rPr lang="en-US" sz="4000" smtClean="0"/>
              <a:t>: Tommy, 4 years 1 month old</a:t>
            </a:r>
          </a:p>
        </p:txBody>
      </p:sp>
      <p:sp>
        <p:nvSpPr>
          <p:cNvPr id="16387" name="Content Placeholder 2"/>
          <p:cNvSpPr>
            <a:spLocks noGrp="1"/>
          </p:cNvSpPr>
          <p:nvPr>
            <p:ph idx="1"/>
          </p:nvPr>
        </p:nvSpPr>
        <p:spPr/>
        <p:txBody>
          <a:bodyPr/>
          <a:lstStyle/>
          <a:p>
            <a:pPr lvl="1"/>
            <a:r>
              <a:rPr lang="en-US" smtClean="0"/>
              <a:t>CHILD score = 14:</a:t>
            </a:r>
          </a:p>
          <a:p>
            <a:pPr lvl="2"/>
            <a:r>
              <a:rPr lang="en-US" smtClean="0"/>
              <a:t>“2”: argues with adults, is always “on the go”</a:t>
            </a:r>
          </a:p>
          <a:p>
            <a:pPr lvl="2"/>
            <a:r>
              <a:rPr lang="en-US" smtClean="0"/>
              <a:t>“1”: easily distracted, doesn’t listen to adults, fidgets, is clingy, runs around, interrupts, disobedient, hard time falling asleep</a:t>
            </a:r>
          </a:p>
          <a:p>
            <a:pPr lvl="2"/>
            <a:r>
              <a:rPr lang="en-US" smtClean="0"/>
              <a:t>“+” : argues with adults, doesn’t listen to adults, disobedient</a:t>
            </a:r>
          </a:p>
          <a:p>
            <a:pPr lvl="2"/>
            <a:r>
              <a:rPr lang="en-US" smtClean="0"/>
              <a:t>Caregiver seeks </a:t>
            </a:r>
            <a:r>
              <a:rPr lang="en-US" i="1" smtClean="0"/>
              <a:t>help</a:t>
            </a:r>
            <a:r>
              <a:rPr lang="en-US" smtClean="0"/>
              <a:t> with managing oppositional behavior</a:t>
            </a:r>
          </a:p>
          <a:p>
            <a:pPr lvl="1"/>
            <a:endParaRPr lang="en-US" smtClean="0"/>
          </a:p>
          <a:p>
            <a:pPr lvl="1"/>
            <a:r>
              <a:rPr lang="en-US" smtClean="0"/>
              <a:t>CAREGIVER depression score = 0</a:t>
            </a:r>
          </a:p>
          <a:p>
            <a:pPr lvl="1"/>
            <a:r>
              <a:rPr lang="en-US" smtClean="0"/>
              <a:t>Caregiver stress = 2</a:t>
            </a:r>
          </a:p>
          <a:p>
            <a:pPr lvl="2"/>
            <a:r>
              <a:rPr lang="en-US" smtClean="0"/>
              <a:t>“1”: too stressed to enjoy this child, get more frustrated than I want to with child</a:t>
            </a:r>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5800"/>
            <a:ext cx="8229600" cy="1143000"/>
          </a:xfrm>
        </p:spPr>
        <p:txBody>
          <a:bodyPr/>
          <a:lstStyle/>
          <a:p>
            <a:r>
              <a:rPr lang="en-US" smtClean="0"/>
              <a:t>Evaluating negative screens</a:t>
            </a:r>
          </a:p>
        </p:txBody>
      </p:sp>
      <p:sp>
        <p:nvSpPr>
          <p:cNvPr id="17411" name="Content Placeholder 2"/>
          <p:cNvSpPr>
            <a:spLocks noGrp="1"/>
          </p:cNvSpPr>
          <p:nvPr>
            <p:ph idx="1"/>
          </p:nvPr>
        </p:nvSpPr>
        <p:spPr/>
        <p:txBody>
          <a:bodyPr/>
          <a:lstStyle/>
          <a:p>
            <a:pPr eaLnBrk="1" hangingPunct="1"/>
            <a:r>
              <a:rPr lang="en-US" smtClean="0"/>
              <a:t>Discuss screen results with family and child</a:t>
            </a:r>
          </a:p>
          <a:p>
            <a:pPr eaLnBrk="1" hangingPunct="1"/>
            <a:endParaRPr lang="en-US" smtClean="0"/>
          </a:p>
          <a:p>
            <a:pPr eaLnBrk="1" hangingPunct="1"/>
            <a:r>
              <a:rPr lang="en-US" smtClean="0"/>
              <a:t>Address parental concerns and “+”</a:t>
            </a:r>
          </a:p>
          <a:p>
            <a:pPr lvl="1" eaLnBrk="1" hangingPunct="1"/>
            <a:r>
              <a:rPr lang="en-US" smtClean="0"/>
              <a:t>What are you </a:t>
            </a:r>
            <a:r>
              <a:rPr lang="en-US" i="1" smtClean="0"/>
              <a:t>most</a:t>
            </a:r>
            <a:r>
              <a:rPr lang="en-US" smtClean="0"/>
              <a:t> concerned about?</a:t>
            </a:r>
          </a:p>
          <a:p>
            <a:pPr eaLnBrk="1" hangingPunct="1"/>
            <a:endParaRPr lang="en-US" smtClean="0"/>
          </a:p>
          <a:p>
            <a:pPr eaLnBrk="1" hangingPunct="1"/>
            <a:r>
              <a:rPr lang="en-US" smtClean="0"/>
              <a:t>Reassure, provide anticipatory guidance</a:t>
            </a:r>
          </a:p>
          <a:p>
            <a:pPr eaLnBrk="1" hangingPunct="1"/>
            <a:r>
              <a:rPr lang="en-US" smtClean="0"/>
              <a:t>Provide resources</a:t>
            </a:r>
          </a:p>
          <a:p>
            <a:pPr lvl="1" eaLnBrk="1" hangingPunct="1"/>
            <a:r>
              <a:rPr lang="en-US" smtClean="0"/>
              <a:t>Incredibleyears.org, healthychildren.org</a:t>
            </a:r>
          </a:p>
          <a:p>
            <a:pPr eaLnBrk="1" hangingPunct="1"/>
            <a:r>
              <a:rPr lang="en-US" smtClean="0"/>
              <a:t>At next visit, reassess risk functioning, and symptoms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cs typeface="Aharoni"/>
              </a:rPr>
              <a:t>THE ABC’s</a:t>
            </a:r>
            <a:endParaRPr lang="en-US" dirty="0">
              <a:latin typeface="+mn-lt"/>
              <a:cs typeface="Aharoni"/>
            </a:endParaRPr>
          </a:p>
        </p:txBody>
      </p:sp>
      <p:sp>
        <p:nvSpPr>
          <p:cNvPr id="3" name="Content Placeholder 2"/>
          <p:cNvSpPr>
            <a:spLocks noGrp="1"/>
          </p:cNvSpPr>
          <p:nvPr>
            <p:ph idx="1"/>
          </p:nvPr>
        </p:nvSpPr>
        <p:spPr/>
        <p:txBody>
          <a:bodyPr/>
          <a:lstStyle/>
          <a:p>
            <a:pPr>
              <a:defRPr/>
            </a:pPr>
            <a:r>
              <a:rPr lang="en-US" sz="3200" dirty="0" smtClean="0">
                <a:latin typeface="+mj-lt"/>
                <a:cs typeface="Aharoni"/>
              </a:rPr>
              <a:t>A = </a:t>
            </a:r>
            <a:r>
              <a:rPr lang="en-US" sz="3200" b="1" dirty="0" smtClean="0">
                <a:latin typeface="+mj-lt"/>
                <a:cs typeface="Aharoni"/>
              </a:rPr>
              <a:t>A</a:t>
            </a:r>
            <a:r>
              <a:rPr lang="en-US" sz="3200" dirty="0" smtClean="0">
                <a:latin typeface="+mj-lt"/>
                <a:cs typeface="Aharoni"/>
              </a:rPr>
              <a:t> good nights sleep</a:t>
            </a:r>
          </a:p>
          <a:p>
            <a:pPr lvl="1">
              <a:defRPr/>
            </a:pPr>
            <a:r>
              <a:rPr lang="en-US" sz="3000" dirty="0" smtClean="0">
                <a:latin typeface="+mj-lt"/>
                <a:cs typeface="Aharoni"/>
              </a:rPr>
              <a:t>Sleep Hygiene</a:t>
            </a:r>
          </a:p>
          <a:p>
            <a:pPr lvl="2">
              <a:defRPr/>
            </a:pPr>
            <a:r>
              <a:rPr lang="en-US" sz="2700" dirty="0" smtClean="0">
                <a:latin typeface="+mj-lt"/>
                <a:cs typeface="Aharoni"/>
              </a:rPr>
              <a:t>Ask: </a:t>
            </a:r>
            <a:r>
              <a:rPr lang="en-US" sz="2600" dirty="0" smtClean="0">
                <a:latin typeface="+mj-lt"/>
                <a:cs typeface="Aharoni"/>
              </a:rPr>
              <a:t>What time does your child go to sleep?  Do they sleep independently? What is your routine?</a:t>
            </a:r>
          </a:p>
          <a:p>
            <a:pPr lvl="3">
              <a:defRPr/>
            </a:pPr>
            <a:r>
              <a:rPr lang="en-US" sz="2600" dirty="0" smtClean="0">
                <a:latin typeface="+mj-lt"/>
                <a:cs typeface="Aharoni"/>
              </a:rPr>
              <a:t>How many hours of sleep does your child get most nights?  Do they sleep in their own bed, all night, and without waking up?</a:t>
            </a:r>
          </a:p>
          <a:p>
            <a:pPr lvl="3">
              <a:defRPr/>
            </a:pPr>
            <a:r>
              <a:rPr lang="en-US" sz="2600" dirty="0" smtClean="0">
                <a:latin typeface="+mj-lt"/>
                <a:cs typeface="Aharoni"/>
              </a:rPr>
              <a:t>Educate parents on an appropriate night’s sleep</a:t>
            </a:r>
            <a:endParaRPr lang="en-US" sz="2600" dirty="0">
              <a:latin typeface="+mj-lt"/>
              <a:cs typeface="Aharon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cs typeface="Aharoni" pitchFamily="2" charset="-79"/>
              </a:rPr>
              <a:t>THE ABC’s</a:t>
            </a:r>
            <a:endParaRPr lang="en-US" dirty="0">
              <a:latin typeface="+mn-lt"/>
              <a:cs typeface="Aharoni" pitchFamily="2" charset="-79"/>
            </a:endParaRPr>
          </a:p>
        </p:txBody>
      </p:sp>
      <p:sp>
        <p:nvSpPr>
          <p:cNvPr id="3" name="Content Placeholder 2"/>
          <p:cNvSpPr>
            <a:spLocks noGrp="1"/>
          </p:cNvSpPr>
          <p:nvPr>
            <p:ph idx="1"/>
          </p:nvPr>
        </p:nvSpPr>
        <p:spPr/>
        <p:txBody>
          <a:bodyPr/>
          <a:lstStyle/>
          <a:p>
            <a:pPr>
              <a:defRPr/>
            </a:pPr>
            <a:r>
              <a:rPr lang="en-US" sz="3200" dirty="0" smtClean="0">
                <a:latin typeface="+mj-lt"/>
                <a:cs typeface="Aharoni"/>
              </a:rPr>
              <a:t>B = Body (What is going into it?)</a:t>
            </a:r>
          </a:p>
          <a:p>
            <a:pPr lvl="1">
              <a:defRPr/>
            </a:pPr>
            <a:r>
              <a:rPr lang="en-US" sz="3000" dirty="0" smtClean="0">
                <a:latin typeface="+mj-lt"/>
                <a:cs typeface="Aharoni"/>
              </a:rPr>
              <a:t>Health Hygiene</a:t>
            </a:r>
          </a:p>
          <a:p>
            <a:pPr lvl="2">
              <a:defRPr/>
            </a:pPr>
            <a:r>
              <a:rPr lang="en-US" sz="2600" dirty="0" smtClean="0">
                <a:latin typeface="+mj-lt"/>
                <a:cs typeface="Aharoni"/>
              </a:rPr>
              <a:t>Does your child eat breakfast, lunch and dinner every day and have up to 2 snacks? </a:t>
            </a:r>
          </a:p>
          <a:p>
            <a:pPr lvl="2">
              <a:defRPr/>
            </a:pPr>
            <a:r>
              <a:rPr lang="en-US" sz="2600" dirty="0" smtClean="0">
                <a:latin typeface="+mj-lt"/>
                <a:cs typeface="Aharoni"/>
              </a:rPr>
              <a:t>What do they drink during the day?</a:t>
            </a:r>
          </a:p>
          <a:p>
            <a:pPr lvl="2">
              <a:defRPr/>
            </a:pPr>
            <a:r>
              <a:rPr lang="en-US" sz="2600" dirty="0" smtClean="0">
                <a:latin typeface="+mj-lt"/>
                <a:cs typeface="Aharoni"/>
              </a:rPr>
              <a:t>Are they picky eaters?</a:t>
            </a:r>
          </a:p>
          <a:p>
            <a:pPr lvl="2">
              <a:defRPr/>
            </a:pPr>
            <a:r>
              <a:rPr lang="en-US" sz="2600" dirty="0" smtClean="0">
                <a:latin typeface="+mj-lt"/>
                <a:cs typeface="Aharoni"/>
              </a:rPr>
              <a:t>Do problem problems occur at mealtime?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cs typeface="Aharoni" pitchFamily="2" charset="-79"/>
              </a:rPr>
              <a:t>THE ABC’s</a:t>
            </a:r>
            <a:endParaRPr lang="en-US" dirty="0">
              <a:latin typeface="+mn-lt"/>
              <a:cs typeface="Aharoni" pitchFamily="2" charset="-79"/>
            </a:endParaRPr>
          </a:p>
        </p:txBody>
      </p:sp>
      <p:sp>
        <p:nvSpPr>
          <p:cNvPr id="3" name="Content Placeholder 2"/>
          <p:cNvSpPr>
            <a:spLocks noGrp="1"/>
          </p:cNvSpPr>
          <p:nvPr>
            <p:ph idx="1"/>
          </p:nvPr>
        </p:nvSpPr>
        <p:spPr/>
        <p:txBody>
          <a:bodyPr/>
          <a:lstStyle/>
          <a:p>
            <a:pPr>
              <a:defRPr/>
            </a:pPr>
            <a:r>
              <a:rPr lang="en-US" sz="3200" dirty="0" smtClean="0">
                <a:latin typeface="+mj-lt"/>
                <a:cs typeface="Aharoni" pitchFamily="2" charset="-79"/>
              </a:rPr>
              <a:t>C = Chart it</a:t>
            </a:r>
          </a:p>
          <a:p>
            <a:pPr lvl="1">
              <a:defRPr/>
            </a:pPr>
            <a:r>
              <a:rPr lang="en-US" sz="3000" dirty="0" smtClean="0">
                <a:latin typeface="+mj-lt"/>
                <a:cs typeface="Aharoni" pitchFamily="2" charset="-79"/>
              </a:rPr>
              <a:t>Behavior</a:t>
            </a:r>
          </a:p>
          <a:p>
            <a:pPr lvl="2">
              <a:defRPr/>
            </a:pPr>
            <a:r>
              <a:rPr lang="en-US" sz="2600" dirty="0" smtClean="0">
                <a:latin typeface="+mj-lt"/>
                <a:cs typeface="Aharoni" pitchFamily="2" charset="-79"/>
              </a:rPr>
              <a:t>Create a visual schedule and structure to the day</a:t>
            </a:r>
          </a:p>
          <a:p>
            <a:pPr lvl="2">
              <a:defRPr/>
            </a:pPr>
            <a:r>
              <a:rPr lang="en-US" sz="2600" dirty="0" smtClean="0">
                <a:latin typeface="+mj-lt"/>
                <a:cs typeface="Aharoni" pitchFamily="2" charset="-79"/>
              </a:rPr>
              <a:t>Encourage parents to create a behavior chart to track a </a:t>
            </a:r>
            <a:r>
              <a:rPr lang="en-US" sz="2600" i="1" dirty="0" smtClean="0">
                <a:latin typeface="+mj-lt"/>
                <a:cs typeface="Aharoni" pitchFamily="2" charset="-79"/>
              </a:rPr>
              <a:t>few</a:t>
            </a:r>
            <a:r>
              <a:rPr lang="en-US" sz="2600" dirty="0" smtClean="0">
                <a:latin typeface="+mj-lt"/>
                <a:cs typeface="Aharoni" pitchFamily="2" charset="-79"/>
              </a:rPr>
              <a:t> behavior patterns with regard to problems with sleeping, eating, and behavior throughout the day and use stickers to reinforce compliance with routine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895350"/>
          </a:xfrm>
        </p:spPr>
        <p:txBody>
          <a:bodyPr/>
          <a:lstStyle/>
          <a:p>
            <a:r>
              <a:rPr lang="en-US" sz="4000" u="sng" smtClean="0"/>
              <a:t>Case #2 </a:t>
            </a:r>
            <a:r>
              <a:rPr lang="en-US" sz="4000" smtClean="0"/>
              <a:t>: Josh, 4 years 7 months</a:t>
            </a:r>
          </a:p>
        </p:txBody>
      </p:sp>
      <p:sp>
        <p:nvSpPr>
          <p:cNvPr id="21507" name="Content Placeholder 2"/>
          <p:cNvSpPr>
            <a:spLocks noGrp="1"/>
          </p:cNvSpPr>
          <p:nvPr>
            <p:ph idx="1"/>
          </p:nvPr>
        </p:nvSpPr>
        <p:spPr>
          <a:xfrm>
            <a:off x="457200" y="1676400"/>
            <a:ext cx="8229600" cy="4648200"/>
          </a:xfrm>
        </p:spPr>
        <p:txBody>
          <a:bodyPr/>
          <a:lstStyle/>
          <a:p>
            <a:r>
              <a:rPr lang="en-US" smtClean="0"/>
              <a:t>Ex-34 week boy w/ hx Early Steps, constipation</a:t>
            </a:r>
          </a:p>
          <a:p>
            <a:pPr lvl="1"/>
            <a:r>
              <a:rPr lang="en-US" smtClean="0"/>
              <a:t>Mom’s complaint: “He is very high energy.. Very busy”</a:t>
            </a:r>
          </a:p>
          <a:p>
            <a:pPr lvl="1"/>
            <a:r>
              <a:rPr lang="en-US" smtClean="0"/>
              <a:t>CHILD score = 24:</a:t>
            </a:r>
          </a:p>
          <a:p>
            <a:pPr lvl="2"/>
            <a:r>
              <a:rPr lang="en-US" smtClean="0"/>
              <a:t>“2”: </a:t>
            </a:r>
            <a:r>
              <a:rPr lang="en-US" smtClean="0">
                <a:solidFill>
                  <a:srgbClr val="000000"/>
                </a:solidFill>
              </a:rPr>
              <a:t>easily distracted, </a:t>
            </a:r>
            <a:r>
              <a:rPr lang="en-US" smtClean="0"/>
              <a:t>doesn’t listen to adults, fidgets, hard time paying attention, interrupts, always “on the go”, disobedient, might wander off</a:t>
            </a:r>
          </a:p>
          <a:p>
            <a:pPr lvl="2"/>
            <a:r>
              <a:rPr lang="en-US" smtClean="0"/>
              <a:t>“1”: loses temper, argues with adults, trouble interacting with kids, worries, is too interested in sexual play, runs around, hard time falling asleep, too friendly with strangers</a:t>
            </a:r>
          </a:p>
          <a:p>
            <a:pPr lvl="1"/>
            <a:r>
              <a:rPr lang="en-US" smtClean="0"/>
              <a:t>MOTHER depression score = 0</a:t>
            </a:r>
          </a:p>
          <a:p>
            <a:pPr lvl="1"/>
            <a:r>
              <a:rPr lang="en-US" smtClean="0"/>
              <a:t>Mother stress = 2 </a:t>
            </a:r>
          </a:p>
          <a:p>
            <a:pPr lvl="2"/>
            <a:r>
              <a:rPr lang="en-US" smtClean="0"/>
              <a:t>“too stressed to enjoy child”, “get more frustrated”</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Evaluate positive child screen</a:t>
            </a:r>
          </a:p>
        </p:txBody>
      </p:sp>
      <p:sp>
        <p:nvSpPr>
          <p:cNvPr id="22531" name="Content Placeholder 2"/>
          <p:cNvSpPr>
            <a:spLocks noGrp="1"/>
          </p:cNvSpPr>
          <p:nvPr>
            <p:ph idx="1"/>
          </p:nvPr>
        </p:nvSpPr>
        <p:spPr/>
        <p:txBody>
          <a:bodyPr/>
          <a:lstStyle/>
          <a:p>
            <a:pPr eaLnBrk="1" hangingPunct="1"/>
            <a:r>
              <a:rPr lang="en-US" smtClean="0"/>
              <a:t>Explore symptoms and functional impairment</a:t>
            </a:r>
          </a:p>
          <a:p>
            <a:pPr lvl="1" eaLnBrk="1" hangingPunct="1"/>
            <a:r>
              <a:rPr lang="en-US" smtClean="0"/>
              <a:t>What bothers you the </a:t>
            </a:r>
            <a:r>
              <a:rPr lang="en-US" i="1" smtClean="0"/>
              <a:t>most</a:t>
            </a:r>
            <a:r>
              <a:rPr lang="en-US" smtClean="0"/>
              <a:t>?</a:t>
            </a:r>
          </a:p>
          <a:p>
            <a:pPr eaLnBrk="1" hangingPunct="1"/>
            <a:r>
              <a:rPr lang="en-US" smtClean="0"/>
              <a:t>Assess safety issues </a:t>
            </a:r>
          </a:p>
          <a:p>
            <a:pPr lvl="1" eaLnBrk="1" hangingPunct="1"/>
            <a:r>
              <a:rPr lang="en-US" smtClean="0"/>
              <a:t>Rule out </a:t>
            </a:r>
            <a:r>
              <a:rPr lang="en-US" u="sng" smtClean="0"/>
              <a:t>trauma</a:t>
            </a:r>
            <a:r>
              <a:rPr lang="en-US" smtClean="0"/>
              <a:t>, impulsivity (running away)</a:t>
            </a:r>
          </a:p>
          <a:p>
            <a:pPr eaLnBrk="1" hangingPunct="1">
              <a:lnSpc>
                <a:spcPct val="90000"/>
              </a:lnSpc>
            </a:pPr>
            <a:r>
              <a:rPr lang="en-US" i="1" smtClean="0"/>
              <a:t>Address environmental issues that may exacerbate disorder</a:t>
            </a:r>
          </a:p>
          <a:p>
            <a:pPr lvl="1" eaLnBrk="1" hangingPunct="1">
              <a:lnSpc>
                <a:spcPct val="90000"/>
              </a:lnSpc>
            </a:pPr>
            <a:r>
              <a:rPr lang="en-US" smtClean="0"/>
              <a:t>Divorce, marital conflict, sibling, move</a:t>
            </a:r>
          </a:p>
          <a:p>
            <a:pPr eaLnBrk="1" hangingPunct="1"/>
            <a:r>
              <a:rPr lang="en-US" smtClean="0"/>
              <a:t>Positive screen is </a:t>
            </a:r>
            <a:r>
              <a:rPr lang="en-US" i="1" smtClean="0"/>
              <a:t>not</a:t>
            </a:r>
            <a:r>
              <a:rPr lang="en-US" smtClean="0"/>
              <a:t> diagnostic;  warrants follow-up</a:t>
            </a:r>
          </a:p>
          <a:p>
            <a:pPr eaLnBrk="1" hangingPunct="1"/>
            <a:r>
              <a:rPr lang="en-US" smtClean="0"/>
              <a:t>Identifying and acknowledging challenges is helpful</a:t>
            </a:r>
          </a:p>
          <a:p>
            <a:pPr eaLnBrk="1" hangingPunct="1">
              <a:lnSpc>
                <a:spcPct val="90000"/>
              </a:lnSpc>
            </a:pPr>
            <a:r>
              <a:rPr lang="en-US" smtClean="0"/>
              <a:t>Determine whether/where to refer</a:t>
            </a:r>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5800"/>
            <a:ext cx="8229600" cy="1143000"/>
          </a:xfrm>
        </p:spPr>
        <p:txBody>
          <a:bodyPr/>
          <a:lstStyle/>
          <a:p>
            <a:r>
              <a:rPr lang="en-US" sz="4000" u="sng" smtClean="0"/>
              <a:t>Case #3 </a:t>
            </a:r>
            <a:r>
              <a:rPr lang="en-US" sz="4000" smtClean="0"/>
              <a:t>: Alexis, 3 years 3 months</a:t>
            </a:r>
          </a:p>
        </p:txBody>
      </p:sp>
      <p:sp>
        <p:nvSpPr>
          <p:cNvPr id="23555" name="Content Placeholder 2"/>
          <p:cNvSpPr>
            <a:spLocks noGrp="1"/>
          </p:cNvSpPr>
          <p:nvPr>
            <p:ph idx="1"/>
          </p:nvPr>
        </p:nvSpPr>
        <p:spPr>
          <a:solidFill>
            <a:schemeClr val="bg1"/>
          </a:solidFill>
        </p:spPr>
        <p:txBody>
          <a:bodyPr/>
          <a:lstStyle/>
          <a:p>
            <a:pPr lvl="1"/>
            <a:r>
              <a:rPr lang="en-US" smtClean="0"/>
              <a:t>CHILD score = 10:</a:t>
            </a:r>
          </a:p>
          <a:p>
            <a:pPr lvl="2"/>
            <a:r>
              <a:rPr lang="en-US" smtClean="0"/>
              <a:t>“2”: doesn’t listen to adults, argues with adults, runs around, on the go, disobedient</a:t>
            </a:r>
          </a:p>
          <a:p>
            <a:pPr lvl="1"/>
            <a:r>
              <a:rPr lang="en-US" smtClean="0"/>
              <a:t>MOTHER depression score = 1-2:</a:t>
            </a:r>
          </a:p>
          <a:p>
            <a:pPr lvl="2"/>
            <a:r>
              <a:rPr lang="en-US" smtClean="0"/>
              <a:t>“1 or 2”: feel down, depressed or hopeless</a:t>
            </a:r>
          </a:p>
          <a:p>
            <a:pPr lvl="1"/>
            <a:r>
              <a:rPr lang="en-US" smtClean="0"/>
              <a:t>Mother Stress = 4:</a:t>
            </a:r>
          </a:p>
          <a:p>
            <a:pPr lvl="2"/>
            <a:r>
              <a:rPr lang="en-US" smtClean="0"/>
              <a:t>“2”: too stressed to enjoy this child, more frustrated than I want to with this child’s behavior</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pPr eaLnBrk="1" hangingPunct="1"/>
            <a:r>
              <a:rPr lang="en-US" smtClean="0"/>
              <a:t>Gratitude and Disclosures</a:t>
            </a:r>
          </a:p>
        </p:txBody>
      </p:sp>
      <p:sp>
        <p:nvSpPr>
          <p:cNvPr id="7171" name="Content Placeholder 2"/>
          <p:cNvSpPr>
            <a:spLocks noGrp="1"/>
          </p:cNvSpPr>
          <p:nvPr>
            <p:ph idx="1"/>
          </p:nvPr>
        </p:nvSpPr>
        <p:spPr>
          <a:xfrm>
            <a:off x="228600" y="1524000"/>
            <a:ext cx="6934200" cy="4343400"/>
          </a:xfrm>
        </p:spPr>
        <p:txBody>
          <a:bodyPr/>
          <a:lstStyle/>
          <a:p>
            <a:pPr eaLnBrk="1" hangingPunct="1"/>
            <a:r>
              <a:rPr lang="en-US" dirty="0" smtClean="0"/>
              <a:t>Mary Margaret Gleason, MD, FAAP; </a:t>
            </a:r>
            <a:r>
              <a:rPr lang="en-US" sz="2000" dirty="0" smtClean="0"/>
              <a:t>Tulane Institute of Infant and Early Childhood Mental Health</a:t>
            </a:r>
          </a:p>
          <a:p>
            <a:pPr eaLnBrk="1" hangingPunct="1"/>
            <a:r>
              <a:rPr lang="en-US" dirty="0" smtClean="0"/>
              <a:t>Mini </a:t>
            </a:r>
            <a:r>
              <a:rPr lang="en-US" dirty="0" err="1" smtClean="0"/>
              <a:t>Tandon</a:t>
            </a:r>
            <a:r>
              <a:rPr lang="en-US" dirty="0" smtClean="0"/>
              <a:t>, DO; </a:t>
            </a:r>
            <a:r>
              <a:rPr lang="en-US" sz="2000" dirty="0" smtClean="0"/>
              <a:t>Washington University Department of Psychiatry, Director, Preschool Clinic at BJCBH</a:t>
            </a:r>
          </a:p>
          <a:p>
            <a:pPr eaLnBrk="1" hangingPunct="1"/>
            <a:r>
              <a:rPr lang="en-US" dirty="0" smtClean="0"/>
              <a:t>Emma Robertson-Blackmore, PhD; </a:t>
            </a:r>
            <a:r>
              <a:rPr lang="en-US" sz="2000" dirty="0" smtClean="0"/>
              <a:t>Dept Psychiatry, UF-</a:t>
            </a:r>
            <a:r>
              <a:rPr lang="en-US" sz="2000" dirty="0" err="1" smtClean="0"/>
              <a:t>Jax</a:t>
            </a:r>
            <a:endParaRPr lang="en-US" sz="2000" dirty="0" smtClean="0"/>
          </a:p>
          <a:p>
            <a:pPr eaLnBrk="1" hangingPunct="1"/>
            <a:r>
              <a:rPr lang="en-US" dirty="0" smtClean="0"/>
              <a:t>Steven </a:t>
            </a:r>
            <a:r>
              <a:rPr lang="en-US" dirty="0" err="1" smtClean="0"/>
              <a:t>Cuffe</a:t>
            </a:r>
            <a:r>
              <a:rPr lang="en-US" dirty="0" smtClean="0"/>
              <a:t>, MD; </a:t>
            </a:r>
            <a:r>
              <a:rPr lang="en-US" sz="2000" dirty="0" smtClean="0"/>
              <a:t>Chair, Dept of Psychiatry, UF-</a:t>
            </a:r>
            <a:r>
              <a:rPr lang="en-US" sz="2000" dirty="0" err="1" smtClean="0"/>
              <a:t>Jax</a:t>
            </a:r>
            <a:endParaRPr lang="en-US" sz="2000" dirty="0" smtClean="0"/>
          </a:p>
          <a:p>
            <a:pPr eaLnBrk="1" hangingPunct="1"/>
            <a:r>
              <a:rPr lang="en-US" dirty="0" smtClean="0"/>
              <a:t>Amanda Lochrie, PhD, ABPP and </a:t>
            </a:r>
          </a:p>
          <a:p>
            <a:pPr eaLnBrk="1" hangingPunct="1">
              <a:buFont typeface="Wingdings 2" pitchFamily="18" charset="2"/>
              <a:buNone/>
            </a:pPr>
            <a:r>
              <a:rPr lang="en-US" dirty="0" smtClean="0"/>
              <a:t>	Holly </a:t>
            </a:r>
            <a:r>
              <a:rPr lang="en-US" dirty="0" err="1" smtClean="0"/>
              <a:t>Antal</a:t>
            </a:r>
            <a:r>
              <a:rPr lang="en-US" dirty="0" smtClean="0"/>
              <a:t>, PhD, ABPP; </a:t>
            </a:r>
            <a:r>
              <a:rPr lang="en-US" sz="2000" dirty="0" smtClean="0"/>
              <a:t>Nemours Children’s Clinic, Div Psychology</a:t>
            </a:r>
          </a:p>
          <a:p>
            <a:pPr eaLnBrk="1" hangingPunct="1"/>
            <a:r>
              <a:rPr lang="en-US" dirty="0" smtClean="0"/>
              <a:t>Chelsea Kozikowski, BA; Carolina Bejarano, BS;  Robin Landy</a:t>
            </a:r>
          </a:p>
        </p:txBody>
      </p:sp>
      <p:pic>
        <p:nvPicPr>
          <p:cNvPr id="7172" name="Picture 5" descr="http://tulane.edu/images/SOM_logo.jpg"/>
          <p:cNvPicPr>
            <a:picLocks noChangeAspect="1" noChangeArrowheads="1"/>
          </p:cNvPicPr>
          <p:nvPr/>
        </p:nvPicPr>
        <p:blipFill>
          <a:blip r:embed="rId3"/>
          <a:srcRect/>
          <a:stretch>
            <a:fillRect/>
          </a:stretch>
        </p:blipFill>
        <p:spPr bwMode="auto">
          <a:xfrm>
            <a:off x="6858000" y="1676400"/>
            <a:ext cx="2057400" cy="709613"/>
          </a:xfrm>
          <a:prstGeom prst="rect">
            <a:avLst/>
          </a:prstGeom>
          <a:noFill/>
          <a:ln w="9525">
            <a:noFill/>
            <a:miter lim="800000"/>
            <a:headEnd/>
            <a:tailEnd/>
          </a:ln>
        </p:spPr>
      </p:pic>
      <p:pic>
        <p:nvPicPr>
          <p:cNvPr id="7173" name="Picture 9" descr="http://www.phaonlineuniv.org/files/Washington%20University%20in%20St%20Louis.png"/>
          <p:cNvPicPr>
            <a:picLocks noChangeAspect="1" noChangeArrowheads="1"/>
          </p:cNvPicPr>
          <p:nvPr/>
        </p:nvPicPr>
        <p:blipFill>
          <a:blip r:embed="rId4"/>
          <a:srcRect/>
          <a:stretch>
            <a:fillRect/>
          </a:stretch>
        </p:blipFill>
        <p:spPr bwMode="auto">
          <a:xfrm>
            <a:off x="6934200" y="2438400"/>
            <a:ext cx="1882775" cy="990600"/>
          </a:xfrm>
          <a:prstGeom prst="rect">
            <a:avLst/>
          </a:prstGeom>
          <a:noFill/>
          <a:ln w="9525">
            <a:noFill/>
            <a:miter lim="800000"/>
            <a:headEnd/>
            <a:tailEnd/>
          </a:ln>
        </p:spPr>
      </p:pic>
      <p:pic>
        <p:nvPicPr>
          <p:cNvPr id="7174" name="Picture 11" descr="UF Health - University of Florida Health"/>
          <p:cNvPicPr>
            <a:picLocks noChangeAspect="1" noChangeArrowheads="1"/>
          </p:cNvPicPr>
          <p:nvPr/>
        </p:nvPicPr>
        <p:blipFill>
          <a:blip r:embed="rId5"/>
          <a:srcRect/>
          <a:stretch>
            <a:fillRect/>
          </a:stretch>
        </p:blipFill>
        <p:spPr bwMode="auto">
          <a:xfrm>
            <a:off x="7010400" y="3581400"/>
            <a:ext cx="1873250" cy="762000"/>
          </a:xfrm>
          <a:prstGeom prst="rect">
            <a:avLst/>
          </a:prstGeom>
          <a:noFill/>
          <a:ln w="9525">
            <a:noFill/>
            <a:miter lim="800000"/>
            <a:headEnd/>
            <a:tailEnd/>
          </a:ln>
        </p:spPr>
      </p:pic>
      <p:pic>
        <p:nvPicPr>
          <p:cNvPr id="7175" name="Picture 13" descr="http://www.healthecareers.com/emp_banner/emp_logo/nemours-logo.jpg"/>
          <p:cNvPicPr>
            <a:picLocks noChangeAspect="1" noChangeArrowheads="1"/>
          </p:cNvPicPr>
          <p:nvPr/>
        </p:nvPicPr>
        <p:blipFill>
          <a:blip r:embed="rId6"/>
          <a:srcRect/>
          <a:stretch>
            <a:fillRect/>
          </a:stretch>
        </p:blipFill>
        <p:spPr bwMode="auto">
          <a:xfrm>
            <a:off x="7162800" y="4343400"/>
            <a:ext cx="1676400"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400" smtClean="0"/>
              <a:t>Evaluate positive maternal screen</a:t>
            </a:r>
          </a:p>
        </p:txBody>
      </p:sp>
      <p:sp>
        <p:nvSpPr>
          <p:cNvPr id="24579" name="Content Placeholder 2"/>
          <p:cNvSpPr>
            <a:spLocks noGrp="1"/>
          </p:cNvSpPr>
          <p:nvPr>
            <p:ph idx="1"/>
          </p:nvPr>
        </p:nvSpPr>
        <p:spPr/>
        <p:txBody>
          <a:bodyPr/>
          <a:lstStyle/>
          <a:p>
            <a:pPr eaLnBrk="1" hangingPunct="1"/>
            <a:r>
              <a:rPr lang="en-US" smtClean="0"/>
              <a:t>Explore symptoms,  functional impairment</a:t>
            </a:r>
          </a:p>
          <a:p>
            <a:pPr eaLnBrk="1" hangingPunct="1"/>
            <a:r>
              <a:rPr lang="en-US" smtClean="0"/>
              <a:t>Empathize, normalize</a:t>
            </a:r>
          </a:p>
          <a:p>
            <a:pPr eaLnBrk="1" hangingPunct="1"/>
            <a:r>
              <a:rPr lang="en-US" smtClean="0"/>
              <a:t>Discuss impact on child</a:t>
            </a:r>
          </a:p>
          <a:p>
            <a:pPr eaLnBrk="1" hangingPunct="1"/>
            <a:r>
              <a:rPr lang="en-US" smtClean="0"/>
              <a:t>Seek family and community support </a:t>
            </a:r>
          </a:p>
          <a:p>
            <a:pPr eaLnBrk="1" hangingPunct="1"/>
            <a:r>
              <a:rPr lang="en-US" smtClean="0"/>
              <a:t>Encourage caregiver to seek help</a:t>
            </a:r>
          </a:p>
          <a:p>
            <a:pPr lvl="1" eaLnBrk="1" hangingPunct="1"/>
            <a:r>
              <a:rPr lang="en-US" smtClean="0"/>
              <a:t>Would you be willing to get help if you knew it would help your child? (oxygen mask)</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IV – When/Where to refer</a:t>
            </a:r>
          </a:p>
        </p:txBody>
      </p:sp>
      <p:sp>
        <p:nvSpPr>
          <p:cNvPr id="25603" name="Content Placeholder 2"/>
          <p:cNvSpPr>
            <a:spLocks noGrp="1"/>
          </p:cNvSpPr>
          <p:nvPr>
            <p:ph idx="1"/>
          </p:nvPr>
        </p:nvSpPr>
        <p:spPr/>
        <p:txBody>
          <a:bodyPr/>
          <a:lstStyle/>
          <a:p>
            <a:r>
              <a:rPr lang="en-US" smtClean="0"/>
              <a:t>For “positive” cases of child emotional/behavioral problems that cannot be monitored in primary care</a:t>
            </a:r>
          </a:p>
          <a:p>
            <a:pPr lvl="1"/>
            <a:r>
              <a:rPr lang="en-US" smtClean="0"/>
              <a:t>Cross reference the list of local providers who assess and treat preschoolers (see handout)</a:t>
            </a:r>
          </a:p>
          <a:p>
            <a:pPr lvl="1"/>
            <a:endParaRPr lang="en-US" smtClean="0"/>
          </a:p>
          <a:p>
            <a:r>
              <a:rPr lang="en-US" smtClean="0"/>
              <a:t>For “positive” cases of caregiver depression </a:t>
            </a:r>
          </a:p>
          <a:p>
            <a:pPr lvl="1"/>
            <a:r>
              <a:rPr lang="en-US" smtClean="0"/>
              <a:t>Refer to caregiver’s PCP or OB/GYN or refer to list of local providers who care for mothers/fathers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Summary	</a:t>
            </a:r>
          </a:p>
        </p:txBody>
      </p:sp>
      <p:sp>
        <p:nvSpPr>
          <p:cNvPr id="26627" name="Rectangle 3"/>
          <p:cNvSpPr>
            <a:spLocks noGrp="1" noChangeArrowheads="1"/>
          </p:cNvSpPr>
          <p:nvPr>
            <p:ph idx="1"/>
          </p:nvPr>
        </p:nvSpPr>
        <p:spPr/>
        <p:txBody>
          <a:bodyPr/>
          <a:lstStyle/>
          <a:p>
            <a:pPr eaLnBrk="1" hangingPunct="1"/>
            <a:r>
              <a:rPr lang="en-US" smtClean="0"/>
              <a:t>Problems that impact early child development are common, persistent, and underidentified</a:t>
            </a:r>
          </a:p>
          <a:p>
            <a:pPr eaLnBrk="1" hangingPunct="1"/>
            <a:endParaRPr lang="en-US" smtClean="0"/>
          </a:p>
          <a:p>
            <a:pPr eaLnBrk="1" hangingPunct="1"/>
            <a:r>
              <a:rPr lang="en-US" smtClean="0"/>
              <a:t>Systematic screening increases rates of identification and should improve early intervention</a:t>
            </a:r>
          </a:p>
          <a:p>
            <a:pPr eaLnBrk="1" hangingPunct="1"/>
            <a:endParaRPr lang="en-US" smtClean="0"/>
          </a:p>
          <a:p>
            <a:pPr eaLnBrk="1" hangingPunct="1"/>
            <a:r>
              <a:rPr lang="en-US" smtClean="0"/>
              <a:t>Screen all children at well-visits for early childhood problems using the ECSA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Research angle</a:t>
            </a:r>
          </a:p>
        </p:txBody>
      </p:sp>
      <p:sp>
        <p:nvSpPr>
          <p:cNvPr id="27651" name="Content Placeholder 2"/>
          <p:cNvSpPr>
            <a:spLocks noGrp="1"/>
          </p:cNvSpPr>
          <p:nvPr>
            <p:ph idx="1"/>
          </p:nvPr>
        </p:nvSpPr>
        <p:spPr/>
        <p:txBody>
          <a:bodyPr/>
          <a:lstStyle/>
          <a:p>
            <a:pPr>
              <a:defRPr/>
            </a:pPr>
            <a:r>
              <a:rPr lang="en-US" dirty="0" smtClean="0"/>
              <a:t>Learn more about your practice’s experience with universal screening</a:t>
            </a:r>
          </a:p>
          <a:p>
            <a:pPr marL="850900" lvl="1" indent="-457200">
              <a:buFont typeface="Wingdings 2" pitchFamily="18" charset="2"/>
              <a:buAutoNum type="arabicPeriod"/>
              <a:defRPr/>
            </a:pPr>
            <a:r>
              <a:rPr lang="en-US" dirty="0" smtClean="0"/>
              <a:t>Review and sign consent form in folder</a:t>
            </a:r>
          </a:p>
          <a:p>
            <a:pPr marL="850900" lvl="1" indent="-457200">
              <a:buFont typeface="Wingdings 2" pitchFamily="18" charset="2"/>
              <a:buAutoNum type="arabicPeriod"/>
              <a:defRPr/>
            </a:pPr>
            <a:r>
              <a:rPr lang="en-US" dirty="0" smtClean="0"/>
              <a:t>Complete PCP survey</a:t>
            </a:r>
          </a:p>
          <a:p>
            <a:pPr>
              <a:defRPr/>
            </a:pPr>
            <a:r>
              <a:rPr lang="en-US" dirty="0" smtClean="0"/>
              <a:t>Determine frequency of caregiver-reported problems in our population</a:t>
            </a:r>
          </a:p>
          <a:p>
            <a:pPr lvl="1">
              <a:defRPr/>
            </a:pPr>
            <a:r>
              <a:rPr lang="en-US" dirty="0" smtClean="0"/>
              <a:t>Ask caregivers to share an anonymous, de-identified copy of ECSA with study team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Addendum: Logistics of Screening</a:t>
            </a:r>
          </a:p>
        </p:txBody>
      </p:sp>
      <p:sp>
        <p:nvSpPr>
          <p:cNvPr id="28675" name="Content Placeholder 2"/>
          <p:cNvSpPr>
            <a:spLocks noGrp="1"/>
          </p:cNvSpPr>
          <p:nvPr>
            <p:ph idx="1"/>
          </p:nvPr>
        </p:nvSpPr>
        <p:spPr/>
        <p:txBody>
          <a:bodyPr/>
          <a:lstStyle/>
          <a:p>
            <a:pPr>
              <a:lnSpc>
                <a:spcPct val="150000"/>
              </a:lnSpc>
            </a:pPr>
            <a:r>
              <a:rPr lang="en-US" dirty="0" smtClean="0"/>
              <a:t>Inform families at check-in with “Letter to Families”</a:t>
            </a:r>
          </a:p>
          <a:p>
            <a:pPr>
              <a:lnSpc>
                <a:spcPct val="150000"/>
              </a:lnSpc>
            </a:pPr>
            <a:r>
              <a:rPr lang="en-US" dirty="0" smtClean="0"/>
              <a:t>Ask parent to complete ECSA in the waiting room</a:t>
            </a:r>
          </a:p>
          <a:p>
            <a:pPr>
              <a:lnSpc>
                <a:spcPct val="150000"/>
              </a:lnSpc>
            </a:pPr>
            <a:r>
              <a:rPr lang="en-US" dirty="0" smtClean="0"/>
              <a:t>Staff scores ECSA (orient staff to ECSA)</a:t>
            </a:r>
          </a:p>
          <a:p>
            <a:pPr>
              <a:lnSpc>
                <a:spcPct val="150000"/>
              </a:lnSpc>
            </a:pPr>
            <a:r>
              <a:rPr lang="en-US" dirty="0" smtClean="0"/>
              <a:t>PCP reviews score before entering the room</a:t>
            </a:r>
          </a:p>
          <a:p>
            <a:pPr>
              <a:lnSpc>
                <a:spcPct val="150000"/>
              </a:lnSpc>
            </a:pPr>
            <a:r>
              <a:rPr lang="en-US" smtClean="0"/>
              <a:t>96127 – bill for screens</a:t>
            </a:r>
          </a:p>
          <a:p>
            <a:pPr>
              <a:lnSpc>
                <a:spcPct val="150000"/>
              </a:lnSpc>
            </a:pPr>
            <a:r>
              <a:rPr lang="en-US" dirty="0" smtClean="0"/>
              <a:t>If parent consent, de-identified copy of ECSA placed in study folder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p:txBody>
          <a:bodyPr/>
          <a:lstStyle/>
          <a:p>
            <a:r>
              <a:rPr lang="en-US" smtClean="0"/>
              <a:t>Overview</a:t>
            </a:r>
          </a:p>
        </p:txBody>
      </p:sp>
      <p:sp>
        <p:nvSpPr>
          <p:cNvPr id="8195" name="Content Placeholder 2"/>
          <p:cNvSpPr>
            <a:spLocks noGrp="1"/>
          </p:cNvSpPr>
          <p:nvPr>
            <p:ph idx="1"/>
          </p:nvPr>
        </p:nvSpPr>
        <p:spPr/>
        <p:txBody>
          <a:bodyPr/>
          <a:lstStyle/>
          <a:p>
            <a:r>
              <a:rPr lang="en-US" sz="2800" smtClean="0"/>
              <a:t>I –Why screen for early childhood problems and caregiver depression?</a:t>
            </a:r>
            <a:endParaRPr lang="en-US" smtClean="0"/>
          </a:p>
          <a:p>
            <a:r>
              <a:rPr lang="en-US" sz="2800" smtClean="0"/>
              <a:t>II – How to screen using the Early Childhood Screening Assessment (ECSA)</a:t>
            </a:r>
          </a:p>
          <a:p>
            <a:r>
              <a:rPr lang="en-US" sz="2800" smtClean="0"/>
              <a:t>III – Interpreting the ECSA</a:t>
            </a:r>
          </a:p>
          <a:p>
            <a:pPr lvl="1"/>
            <a:r>
              <a:rPr lang="en-US" smtClean="0"/>
              <a:t>Case examples </a:t>
            </a:r>
          </a:p>
          <a:p>
            <a:pPr lvl="1"/>
            <a:r>
              <a:rPr lang="en-US" smtClean="0"/>
              <a:t>“ABCs” for evaluating preschool behavior problems</a:t>
            </a:r>
          </a:p>
          <a:p>
            <a:r>
              <a:rPr lang="en-US" smtClean="0"/>
              <a:t>IV – When/where to refer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52400" y="704850"/>
            <a:ext cx="8839200" cy="742950"/>
          </a:xfrm>
        </p:spPr>
        <p:txBody>
          <a:bodyPr/>
          <a:lstStyle/>
          <a:p>
            <a:pPr eaLnBrk="1" hangingPunct="1"/>
            <a:r>
              <a:rPr lang="en-US" sz="3800" smtClean="0"/>
              <a:t>I - Why screen for early childhood problems?</a:t>
            </a:r>
          </a:p>
        </p:txBody>
      </p:sp>
      <p:sp>
        <p:nvSpPr>
          <p:cNvPr id="1028" name="Content Placeholder 2"/>
          <p:cNvSpPr>
            <a:spLocks noGrp="1"/>
          </p:cNvSpPr>
          <p:nvPr>
            <p:ph idx="1"/>
          </p:nvPr>
        </p:nvSpPr>
        <p:spPr>
          <a:xfrm>
            <a:off x="457200" y="1935163"/>
            <a:ext cx="8229600" cy="4541837"/>
          </a:xfrm>
        </p:spPr>
        <p:txBody>
          <a:bodyPr/>
          <a:lstStyle/>
          <a:p>
            <a:pPr eaLnBrk="1" hangingPunct="1">
              <a:buFont typeface="Wingdings 2" pitchFamily="18" charset="2"/>
              <a:buNone/>
            </a:pPr>
            <a:endParaRPr lang="en-US" i="1" smtClean="0"/>
          </a:p>
          <a:p>
            <a:pPr eaLnBrk="1" hangingPunct="1">
              <a:buFont typeface="Wingdings 2" pitchFamily="18" charset="2"/>
              <a:buNone/>
            </a:pPr>
            <a:endParaRPr lang="en-US" i="1"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They are </a:t>
            </a:r>
            <a:r>
              <a:rPr lang="en-US" b="1" i="1" smtClean="0"/>
              <a:t>common</a:t>
            </a:r>
            <a:r>
              <a:rPr lang="en-US" smtClean="0"/>
              <a:t> and cause impairment</a:t>
            </a:r>
            <a:endParaRPr lang="en-US" sz="1400" smtClean="0"/>
          </a:p>
          <a:p>
            <a:pPr lvl="1" eaLnBrk="1" hangingPunct="1"/>
            <a:r>
              <a:rPr lang="en-US" sz="2000" smtClean="0"/>
              <a:t>Child care expulsion, family stress and parental guilt, increased risk of child maltreatment, family suffering</a:t>
            </a:r>
          </a:p>
        </p:txBody>
      </p:sp>
      <p:graphicFrame>
        <p:nvGraphicFramePr>
          <p:cNvPr id="1026" name="Chart 3"/>
          <p:cNvGraphicFramePr>
            <a:graphicFrameLocks/>
          </p:cNvGraphicFramePr>
          <p:nvPr/>
        </p:nvGraphicFramePr>
        <p:xfrm>
          <a:off x="609600" y="1524000"/>
          <a:ext cx="8001000" cy="3657600"/>
        </p:xfrm>
        <a:graphic>
          <a:graphicData uri="http://schemas.openxmlformats.org/presentationml/2006/ole">
            <mc:AlternateContent xmlns:mc="http://schemas.openxmlformats.org/markup-compatibility/2006">
              <mc:Choice xmlns:v="urn:schemas-microsoft-com:vml" Requires="v">
                <p:oleObj spid="_x0000_s1027" r:id="rId4" imgW="7260965" imgH="2462997" progId="Excel.Chart.8">
                  <p:embed/>
                </p:oleObj>
              </mc:Choice>
              <mc:Fallback>
                <p:oleObj r:id="rId4" imgW="7260965" imgH="2462997"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8001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304800" y="6096000"/>
            <a:ext cx="5257800" cy="584200"/>
          </a:xfrm>
          <a:prstGeom prst="rect">
            <a:avLst/>
          </a:prstGeom>
          <a:noFill/>
          <a:ln w="9525">
            <a:noFill/>
            <a:miter lim="800000"/>
            <a:headEnd/>
            <a:tailEnd/>
          </a:ln>
        </p:spPr>
        <p:txBody>
          <a:bodyPr>
            <a:spAutoFit/>
          </a:bodyPr>
          <a:lstStyle/>
          <a:p>
            <a:pPr lvl="1"/>
            <a:endParaRPr lang="en-US" sz="2000"/>
          </a:p>
          <a:p>
            <a:r>
              <a:rPr lang="en-US" sz="1200"/>
              <a:t>Egger H, Angold A. </a:t>
            </a:r>
            <a:r>
              <a:rPr lang="en-US" sz="1200" i="1"/>
              <a:t>J. Child Psychol. Psychiatry. </a:t>
            </a:r>
            <a:r>
              <a:rPr lang="en-US" sz="1200"/>
              <a:t>2006.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704850"/>
            <a:ext cx="8839200" cy="1047750"/>
          </a:xfrm>
        </p:spPr>
        <p:txBody>
          <a:bodyPr/>
          <a:lstStyle/>
          <a:p>
            <a:pPr algn="ctr"/>
            <a:r>
              <a:rPr lang="en-US" sz="3800" smtClean="0"/>
              <a:t>Why screen for early childhood problems?</a:t>
            </a:r>
          </a:p>
        </p:txBody>
      </p:sp>
      <p:sp>
        <p:nvSpPr>
          <p:cNvPr id="9219" name="Content Placeholder 2"/>
          <p:cNvSpPr>
            <a:spLocks noGrp="1"/>
          </p:cNvSpPr>
          <p:nvPr>
            <p:ph idx="1"/>
          </p:nvPr>
        </p:nvSpPr>
        <p:spPr>
          <a:xfrm>
            <a:off x="457200" y="1905000"/>
            <a:ext cx="8229600" cy="4541838"/>
          </a:xfrm>
        </p:spPr>
        <p:txBody>
          <a:bodyPr/>
          <a:lstStyle/>
          <a:p>
            <a:pPr eaLnBrk="1" hangingPunct="1"/>
            <a:r>
              <a:rPr lang="en-US" smtClean="0"/>
              <a:t>The problems persist</a:t>
            </a:r>
          </a:p>
          <a:p>
            <a:pPr lvl="1" eaLnBrk="1" hangingPunct="1"/>
            <a:r>
              <a:rPr lang="en-US" sz="2000" smtClean="0"/>
              <a:t>Majority of kids with emotional/behavioral problems will continue to have impairment up to 4 years later</a:t>
            </a:r>
            <a:endParaRPr lang="en-US" sz="1600" smtClean="0"/>
          </a:p>
          <a:p>
            <a:endParaRPr lang="en-US" smtClean="0"/>
          </a:p>
          <a:p>
            <a:r>
              <a:rPr lang="en-US" smtClean="0"/>
              <a:t>If identified and treated, problems respond to appropriate interventions</a:t>
            </a:r>
          </a:p>
          <a:p>
            <a:pPr lvl="1"/>
            <a:r>
              <a:rPr lang="en-US" smtClean="0"/>
              <a:t>Parent-Child Interaction Therapy</a:t>
            </a:r>
          </a:p>
          <a:p>
            <a:pPr lvl="1"/>
            <a:r>
              <a:rPr lang="en-US" smtClean="0"/>
              <a:t>Parent Management</a:t>
            </a:r>
            <a:endParaRPr lang="en-US" sz="1800" smtClean="0">
              <a:solidFill>
                <a:srgbClr val="FF0000"/>
              </a:solidFill>
            </a:endParaRPr>
          </a:p>
          <a:p>
            <a:pPr lvl="1">
              <a:buFont typeface="Wingdings 2" pitchFamily="18" charset="2"/>
              <a:buNone/>
            </a:pPr>
            <a:endParaRPr lang="en-US" sz="1400" smtClean="0"/>
          </a:p>
          <a:p>
            <a:pPr lvl="1">
              <a:buFont typeface="Wingdings 2" pitchFamily="18" charset="2"/>
              <a:buNone/>
            </a:pPr>
            <a:endParaRPr lang="en-US" sz="1200" smtClean="0"/>
          </a:p>
          <a:p>
            <a:pPr lvl="1">
              <a:buFont typeface="Wingdings 2" pitchFamily="18" charset="2"/>
              <a:buNone/>
            </a:pPr>
            <a:endParaRPr lang="en-US" sz="1200" smtClean="0"/>
          </a:p>
          <a:p>
            <a:pPr lvl="1">
              <a:buFont typeface="Wingdings 2" pitchFamily="18" charset="2"/>
              <a:buNone/>
            </a:pPr>
            <a:endParaRPr lang="en-US" sz="1200" smtClean="0"/>
          </a:p>
          <a:p>
            <a:pPr lvl="1">
              <a:buFont typeface="Wingdings 2" pitchFamily="18" charset="2"/>
              <a:buNone/>
            </a:pPr>
            <a:endParaRPr lang="en-US" sz="1800" smtClean="0"/>
          </a:p>
          <a:p>
            <a:pPr lvl="1">
              <a:buFont typeface="Wingdings 2" pitchFamily="18" charset="2"/>
              <a:buNone/>
            </a:pPr>
            <a:endParaRPr lang="en-US" sz="1800" smtClean="0">
              <a:solidFill>
                <a:srgbClr val="FF0000"/>
              </a:solidFill>
            </a:endParaRPr>
          </a:p>
        </p:txBody>
      </p:sp>
      <p:sp>
        <p:nvSpPr>
          <p:cNvPr id="9220" name="Rectangle 5"/>
          <p:cNvSpPr>
            <a:spLocks noChangeArrowheads="1"/>
          </p:cNvSpPr>
          <p:nvPr/>
        </p:nvSpPr>
        <p:spPr bwMode="auto">
          <a:xfrm>
            <a:off x="304800" y="5867400"/>
            <a:ext cx="8229600" cy="830263"/>
          </a:xfrm>
          <a:prstGeom prst="rect">
            <a:avLst/>
          </a:prstGeom>
          <a:noFill/>
          <a:ln w="9525">
            <a:noFill/>
            <a:miter lim="800000"/>
            <a:headEnd/>
            <a:tailEnd/>
          </a:ln>
        </p:spPr>
        <p:txBody>
          <a:bodyPr>
            <a:spAutoFit/>
          </a:bodyPr>
          <a:lstStyle/>
          <a:p>
            <a:r>
              <a:rPr lang="en-US" sz="1200"/>
              <a:t>Briggs-Gowan M, Carter A. </a:t>
            </a:r>
            <a:r>
              <a:rPr lang="en-US" sz="1200" i="1"/>
              <a:t>Pediatrics</a:t>
            </a:r>
            <a:r>
              <a:rPr lang="en-US" sz="1200"/>
              <a:t>. 2008. </a:t>
            </a:r>
          </a:p>
          <a:p>
            <a:r>
              <a:rPr lang="en-US" sz="1200"/>
              <a:t>Hoagwood K, Burns BJ, Kiser L, Ringeisen H, Schoenwald SK. </a:t>
            </a:r>
            <a:r>
              <a:rPr lang="en-US" sz="1200" i="1"/>
              <a:t>Psych Serv</a:t>
            </a:r>
            <a:r>
              <a:rPr lang="en-US" sz="1200"/>
              <a:t>. 2001</a:t>
            </a:r>
          </a:p>
          <a:p>
            <a:r>
              <a:rPr lang="en-US" sz="1200"/>
              <a:t>Lavigne J, Gibbons R, Christoffel K, Arend R. </a:t>
            </a:r>
            <a:r>
              <a:rPr lang="en-US" sz="1200" i="1"/>
              <a:t>Journal of Am Acad Child &amp; Adolesc Psychiatry</a:t>
            </a:r>
            <a:r>
              <a:rPr lang="en-US" sz="1200"/>
              <a:t>. 1996.</a:t>
            </a:r>
          </a:p>
          <a:p>
            <a:r>
              <a:rPr lang="en-US" sz="1200"/>
              <a:t>Lenze SN, Pautsch J, Luby J. </a:t>
            </a:r>
            <a:r>
              <a:rPr lang="en-US" sz="1200" i="1"/>
              <a:t>Depress. Anxiety</a:t>
            </a:r>
            <a:r>
              <a:rPr lang="en-US" sz="1200"/>
              <a:t>. 2011</a:t>
            </a:r>
          </a:p>
        </p:txBody>
      </p:sp>
      <p:pic>
        <p:nvPicPr>
          <p:cNvPr id="9221" name="Picture 5" descr="C:\Users\efallucc\AppData\Local\Microsoft\Windows\Temporary Internet Files\Content.IE5\FX6B7N8I\MP900430644[1].jpg"/>
          <p:cNvPicPr>
            <a:picLocks noChangeAspect="1" noChangeArrowheads="1"/>
          </p:cNvPicPr>
          <p:nvPr/>
        </p:nvPicPr>
        <p:blipFill>
          <a:blip r:embed="rId2"/>
          <a:srcRect/>
          <a:stretch>
            <a:fillRect/>
          </a:stretch>
        </p:blipFill>
        <p:spPr bwMode="auto">
          <a:xfrm>
            <a:off x="6248400" y="4114800"/>
            <a:ext cx="2511425" cy="1671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971550"/>
          </a:xfrm>
        </p:spPr>
        <p:txBody>
          <a:bodyPr/>
          <a:lstStyle/>
          <a:p>
            <a:r>
              <a:rPr lang="en-US" sz="4000" smtClean="0"/>
              <a:t>Why screen for caregiver depression?</a:t>
            </a:r>
          </a:p>
        </p:txBody>
      </p:sp>
      <p:sp>
        <p:nvSpPr>
          <p:cNvPr id="10243" name="Content Placeholder 2"/>
          <p:cNvSpPr>
            <a:spLocks noGrp="1"/>
          </p:cNvSpPr>
          <p:nvPr>
            <p:ph idx="1"/>
          </p:nvPr>
        </p:nvSpPr>
        <p:spPr>
          <a:xfrm>
            <a:off x="457200" y="1752600"/>
            <a:ext cx="8229600" cy="4495800"/>
          </a:xfrm>
        </p:spPr>
        <p:txBody>
          <a:bodyPr/>
          <a:lstStyle/>
          <a:p>
            <a:r>
              <a:rPr lang="en-US" smtClean="0"/>
              <a:t>Depressive symptoms </a:t>
            </a:r>
            <a:r>
              <a:rPr lang="en-US" b="1" smtClean="0"/>
              <a:t>common</a:t>
            </a:r>
            <a:r>
              <a:rPr lang="en-US" smtClean="0"/>
              <a:t> among moms of young children (6-17%)</a:t>
            </a:r>
          </a:p>
          <a:p>
            <a:r>
              <a:rPr lang="en-US" smtClean="0"/>
              <a:t>Depression negatively affects child development</a:t>
            </a:r>
          </a:p>
          <a:p>
            <a:pPr lvl="1"/>
            <a:r>
              <a:rPr lang="en-US" smtClean="0"/>
              <a:t>higher risk of cognitive, social/emotional developmental delays, behavioral problems, accidents, poor safety practices </a:t>
            </a:r>
            <a:endParaRPr lang="en-US" smtClean="0">
              <a:solidFill>
                <a:srgbClr val="FF0000"/>
              </a:solidFill>
            </a:endParaRPr>
          </a:p>
          <a:p>
            <a:endParaRPr lang="en-US" smtClean="0"/>
          </a:p>
          <a:p>
            <a:r>
              <a:rPr lang="en-US" smtClean="0"/>
              <a:t>Maternal depression persists</a:t>
            </a:r>
            <a:endParaRPr lang="en-US" sz="1400" smtClean="0"/>
          </a:p>
          <a:p>
            <a:r>
              <a:rPr lang="en-US" smtClean="0"/>
              <a:t>If identified, depression responds to treatment</a:t>
            </a:r>
          </a:p>
          <a:p>
            <a:pPr>
              <a:buFont typeface="Wingdings 2" pitchFamily="18" charset="2"/>
              <a:buNone/>
            </a:pPr>
            <a:endParaRPr lang="en-US" sz="1200" smtClean="0"/>
          </a:p>
          <a:p>
            <a:pPr>
              <a:buFont typeface="Wingdings 2" pitchFamily="18" charset="2"/>
              <a:buNone/>
            </a:pPr>
            <a:endParaRPr lang="en-US" smtClean="0"/>
          </a:p>
          <a:p>
            <a:pPr>
              <a:buFont typeface="Wingdings 2" pitchFamily="18" charset="2"/>
              <a:buNone/>
            </a:pPr>
            <a:endParaRPr lang="en-US" smtClean="0"/>
          </a:p>
        </p:txBody>
      </p:sp>
      <p:sp>
        <p:nvSpPr>
          <p:cNvPr id="10244" name="Rectangle 3"/>
          <p:cNvSpPr>
            <a:spLocks noChangeArrowheads="1"/>
          </p:cNvSpPr>
          <p:nvPr/>
        </p:nvSpPr>
        <p:spPr bwMode="auto">
          <a:xfrm>
            <a:off x="304800" y="5715000"/>
            <a:ext cx="8686800" cy="1938338"/>
          </a:xfrm>
          <a:prstGeom prst="rect">
            <a:avLst/>
          </a:prstGeom>
          <a:noFill/>
          <a:ln w="9525">
            <a:noFill/>
            <a:miter lim="800000"/>
            <a:headEnd/>
            <a:tailEnd/>
          </a:ln>
        </p:spPr>
        <p:txBody>
          <a:bodyPr>
            <a:spAutoFit/>
          </a:bodyPr>
          <a:lstStyle/>
          <a:p>
            <a:endParaRPr lang="en-US" sz="1200"/>
          </a:p>
          <a:p>
            <a:r>
              <a:rPr lang="en-US" sz="1200"/>
              <a:t>Chung E. </a:t>
            </a:r>
            <a:r>
              <a:rPr lang="en-US" sz="1200" i="1"/>
              <a:t>Pediatrics. </a:t>
            </a:r>
            <a:r>
              <a:rPr lang="en-US" sz="1200"/>
              <a:t>2004; Giles L, Davies M, Whitrow M, Warin M, Moore V. </a:t>
            </a:r>
            <a:r>
              <a:rPr lang="en-US" sz="1200" i="1"/>
              <a:t>Pediatrics</a:t>
            </a:r>
            <a:r>
              <a:rPr lang="en-US" sz="1200"/>
              <a:t>. 2011;</a:t>
            </a:r>
          </a:p>
          <a:p>
            <a:r>
              <a:rPr lang="en-US" sz="1200"/>
              <a:t>Horwitz SM, Briggs-Gowan MJ, Storfer-Isser A, Carter AS. </a:t>
            </a:r>
            <a:r>
              <a:rPr lang="en-US" sz="1200" i="1"/>
              <a:t>J Women’s Health</a:t>
            </a:r>
            <a:r>
              <a:rPr lang="en-US" sz="1200"/>
              <a:t>. 2009; Kahn R. </a:t>
            </a:r>
            <a:r>
              <a:rPr lang="en-US" sz="1200" i="1"/>
              <a:t>Pediatrics</a:t>
            </a:r>
            <a:r>
              <a:rPr lang="en-US" sz="1200"/>
              <a:t>. 1999; </a:t>
            </a:r>
          </a:p>
          <a:p>
            <a:r>
              <a:rPr lang="en-US" sz="1200"/>
              <a:t>McLennan J. </a:t>
            </a:r>
            <a:r>
              <a:rPr lang="en-US" sz="1200" i="1"/>
              <a:t>Pediatrics</a:t>
            </a:r>
            <a:r>
              <a:rPr lang="en-US" sz="1200"/>
              <a:t>. 2000; Olson A, Dietrich A, Naspinsky D, et al. </a:t>
            </a:r>
            <a:r>
              <a:rPr lang="en-US" sz="1200" i="1"/>
              <a:t>J Dev Behav Pediatrics</a:t>
            </a:r>
            <a:r>
              <a:rPr lang="en-US" sz="1200"/>
              <a:t>. 2005;</a:t>
            </a:r>
          </a:p>
          <a:p>
            <a:r>
              <a:rPr lang="en-US" sz="1200"/>
              <a:t>Olson A. </a:t>
            </a:r>
            <a:r>
              <a:rPr lang="en-US" sz="1200" i="1"/>
              <a:t>Pediatrics</a:t>
            </a:r>
            <a:r>
              <a:rPr lang="en-US" sz="1200"/>
              <a:t>. 2006. </a:t>
            </a:r>
          </a:p>
          <a:p>
            <a:endParaRPr lang="en-US" sz="1200"/>
          </a:p>
          <a:p>
            <a:endParaRPr lang="en-US" sz="1200"/>
          </a:p>
          <a:p>
            <a:endParaRPr lang="en-US" sz="1200"/>
          </a:p>
          <a:p>
            <a:endParaRPr lang="en-US" sz="1200"/>
          </a:p>
          <a:p>
            <a:endParaRPr lang="en-US" sz="1200"/>
          </a:p>
        </p:txBody>
      </p:sp>
      <p:pic>
        <p:nvPicPr>
          <p:cNvPr id="10245" name="Picture 7" descr="C:\Users\efallucc\AppData\Local\Microsoft\Windows\Temporary Internet Files\Content.IE5\3DE064OG\MP900401561[1].jpg"/>
          <p:cNvPicPr>
            <a:picLocks noChangeAspect="1" noChangeArrowheads="1"/>
          </p:cNvPicPr>
          <p:nvPr/>
        </p:nvPicPr>
        <p:blipFill>
          <a:blip r:embed="rId3"/>
          <a:srcRect/>
          <a:stretch>
            <a:fillRect/>
          </a:stretch>
        </p:blipFill>
        <p:spPr bwMode="auto">
          <a:xfrm>
            <a:off x="5943600" y="3962400"/>
            <a:ext cx="1989138" cy="132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4000" smtClean="0"/>
              <a:t>These problems that impact child development are hidden</a:t>
            </a:r>
          </a:p>
        </p:txBody>
      </p:sp>
      <p:sp>
        <p:nvSpPr>
          <p:cNvPr id="9219" name="Content Placeholder 2"/>
          <p:cNvSpPr>
            <a:spLocks noGrp="1"/>
          </p:cNvSpPr>
          <p:nvPr>
            <p:ph idx="1"/>
          </p:nvPr>
        </p:nvSpPr>
        <p:spPr>
          <a:xfrm>
            <a:off x="457200" y="1981200"/>
            <a:ext cx="8229600" cy="4267200"/>
          </a:xfrm>
        </p:spPr>
        <p:txBody>
          <a:bodyPr/>
          <a:lstStyle/>
          <a:p>
            <a:pPr eaLnBrk="1" hangingPunct="1">
              <a:defRPr/>
            </a:pPr>
            <a:r>
              <a:rPr lang="en-US" dirty="0" smtClean="0"/>
              <a:t>Parents reluctant to ask for help for children…</a:t>
            </a:r>
          </a:p>
          <a:p>
            <a:pPr lvl="1" eaLnBrk="1" hangingPunct="1">
              <a:defRPr/>
            </a:pPr>
            <a:r>
              <a:rPr lang="en-US" sz="2000" dirty="0" smtClean="0"/>
              <a:t>Majority of concerned parents do NOT independently express concerns to PCP  about child behavior/mood</a:t>
            </a:r>
            <a:endParaRPr lang="en-US" sz="1400" dirty="0" smtClean="0"/>
          </a:p>
          <a:p>
            <a:pPr marL="273050" lvl="1" indent="-273050">
              <a:buClr>
                <a:srgbClr val="0BD0D9"/>
              </a:buClr>
              <a:buSzPct val="95000"/>
              <a:defRPr/>
            </a:pPr>
            <a:r>
              <a:rPr lang="en-US" dirty="0" smtClean="0"/>
              <a:t>Or for their own depressive symptoms</a:t>
            </a:r>
            <a:endParaRPr lang="en-US" sz="1400" dirty="0" smtClean="0"/>
          </a:p>
          <a:p>
            <a:pPr marL="546100" lvl="2" indent="-273050">
              <a:buSzPct val="95000"/>
              <a:defRPr/>
            </a:pPr>
            <a:r>
              <a:rPr lang="en-US" dirty="0" smtClean="0"/>
              <a:t>Mistrust?  fear of judgment</a:t>
            </a:r>
          </a:p>
          <a:p>
            <a:pPr eaLnBrk="1" hangingPunct="1">
              <a:defRPr/>
            </a:pPr>
            <a:r>
              <a:rPr lang="en-US" dirty="0" smtClean="0"/>
              <a:t>Surveillance (vs. screening) </a:t>
            </a:r>
            <a:r>
              <a:rPr lang="en-US" dirty="0" smtClean="0">
                <a:sym typeface="Wingdings" charset="2"/>
              </a:rPr>
              <a:t> low detection</a:t>
            </a:r>
            <a:endParaRPr lang="en-US" dirty="0" smtClean="0"/>
          </a:p>
          <a:p>
            <a:pPr lvl="1" eaLnBrk="1" hangingPunct="1">
              <a:defRPr/>
            </a:pPr>
            <a:r>
              <a:rPr lang="en-US" sz="2000" dirty="0" smtClean="0"/>
              <a:t>PCPs detect only a minority of children with serious e/b problems (20% sensitivity)</a:t>
            </a:r>
            <a:endParaRPr lang="en-US" sz="1400" dirty="0" smtClean="0"/>
          </a:p>
          <a:p>
            <a:pPr lvl="1" eaLnBrk="1" hangingPunct="1">
              <a:defRPr/>
            </a:pPr>
            <a:r>
              <a:rPr lang="en-US" sz="2000" dirty="0" smtClean="0"/>
              <a:t>PCPs under-identify mothers with high-levels of depressive symptoms (29% sensitivity)</a:t>
            </a:r>
            <a:endParaRPr lang="en-US" sz="1400" dirty="0" smtClean="0"/>
          </a:p>
          <a:p>
            <a:pPr lvl="1" eaLnBrk="1" hangingPunct="1">
              <a:defRPr/>
            </a:pPr>
            <a:endParaRPr lang="en-US" sz="1400" dirty="0" smtClean="0"/>
          </a:p>
          <a:p>
            <a:pPr lvl="1" eaLnBrk="1" hangingPunct="1">
              <a:defRPr/>
            </a:pPr>
            <a:endParaRPr lang="en-US" sz="1400" dirty="0" smtClean="0"/>
          </a:p>
          <a:p>
            <a:pPr lvl="1" eaLnBrk="1" hangingPunct="1">
              <a:buFont typeface="Wingdings 2" pitchFamily="18" charset="2"/>
              <a:buNone/>
              <a:defRPr/>
            </a:pPr>
            <a:endParaRPr lang="en-US" dirty="0" smtClean="0"/>
          </a:p>
        </p:txBody>
      </p:sp>
      <p:sp>
        <p:nvSpPr>
          <p:cNvPr id="11268" name="Rectangle 3"/>
          <p:cNvSpPr>
            <a:spLocks noChangeArrowheads="1"/>
          </p:cNvSpPr>
          <p:nvPr/>
        </p:nvSpPr>
        <p:spPr bwMode="auto">
          <a:xfrm>
            <a:off x="304800" y="5867400"/>
            <a:ext cx="6629400" cy="1477963"/>
          </a:xfrm>
          <a:prstGeom prst="rect">
            <a:avLst/>
          </a:prstGeom>
          <a:noFill/>
          <a:ln w="9525">
            <a:noFill/>
            <a:miter lim="800000"/>
            <a:headEnd/>
            <a:tailEnd/>
          </a:ln>
        </p:spPr>
        <p:txBody>
          <a:bodyPr>
            <a:spAutoFit/>
          </a:bodyPr>
          <a:lstStyle/>
          <a:p>
            <a:r>
              <a:rPr lang="en-US" sz="1200"/>
              <a:t>Heneghan AM.</a:t>
            </a:r>
            <a:r>
              <a:rPr lang="en-US" sz="1200" i="1"/>
              <a:t> Pediatrics</a:t>
            </a:r>
            <a:r>
              <a:rPr lang="en-US" sz="1200"/>
              <a:t>. 2000. </a:t>
            </a:r>
          </a:p>
          <a:p>
            <a:r>
              <a:rPr lang="en-US" sz="1200"/>
              <a:t>Lavigne JV, Binns HJ, Christoffel KK et al. </a:t>
            </a:r>
            <a:r>
              <a:rPr lang="en-US" sz="1200" i="1"/>
              <a:t>Pediatrics</a:t>
            </a:r>
            <a:r>
              <a:rPr lang="en-US" sz="1200"/>
              <a:t>. 1993.</a:t>
            </a:r>
          </a:p>
          <a:p>
            <a:r>
              <a:rPr lang="en-US" sz="1200"/>
              <a:t>Sheldrick RC, Neger EN, Perrin EC. </a:t>
            </a:r>
            <a:r>
              <a:rPr lang="en-US" sz="1200" i="1"/>
              <a:t>J Dev Behav Pediatrics. </a:t>
            </a:r>
            <a:r>
              <a:rPr lang="en-US" sz="1200"/>
              <a:t>2012.</a:t>
            </a:r>
          </a:p>
          <a:p>
            <a:r>
              <a:rPr lang="en-US" sz="1200"/>
              <a:t>Weitzman CC, Leventhal JM</a:t>
            </a:r>
            <a:r>
              <a:rPr lang="en-US" sz="1200" i="1"/>
              <a:t>. Curr Opin Pediatr</a:t>
            </a:r>
            <a:r>
              <a:rPr lang="en-US" sz="1200"/>
              <a:t>. 2006</a:t>
            </a:r>
          </a:p>
          <a:p>
            <a:endParaRPr lang="en-US" sz="1200"/>
          </a:p>
          <a:p>
            <a:endParaRPr lang="en-US" sz="1200"/>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381000" y="533400"/>
            <a:ext cx="8077200" cy="1143000"/>
          </a:xfrm>
        </p:spPr>
        <p:txBody>
          <a:bodyPr/>
          <a:lstStyle/>
          <a:p>
            <a:pPr eaLnBrk="1" hangingPunct="1"/>
            <a:r>
              <a:rPr lang="en-US" sz="4000" smtClean="0"/>
              <a:t>Screening improves early identification</a:t>
            </a:r>
          </a:p>
        </p:txBody>
      </p:sp>
      <p:sp>
        <p:nvSpPr>
          <p:cNvPr id="214019" name="Rectangle 3"/>
          <p:cNvSpPr>
            <a:spLocks noGrp="1" noChangeArrowheads="1"/>
          </p:cNvSpPr>
          <p:nvPr>
            <p:ph idx="1"/>
          </p:nvPr>
        </p:nvSpPr>
        <p:spPr>
          <a:xfrm>
            <a:off x="609600" y="1828800"/>
            <a:ext cx="8153400" cy="5791200"/>
          </a:xfrm>
        </p:spPr>
        <p:txBody>
          <a:bodyPr/>
          <a:lstStyle/>
          <a:p>
            <a:pPr eaLnBrk="1" hangingPunct="1">
              <a:lnSpc>
                <a:spcPct val="90000"/>
              </a:lnSpc>
            </a:pPr>
            <a:r>
              <a:rPr lang="en-US" sz="2400" smtClean="0"/>
              <a:t>AAP and Bright Futures</a:t>
            </a:r>
          </a:p>
          <a:p>
            <a:pPr lvl="1" eaLnBrk="1" hangingPunct="1">
              <a:lnSpc>
                <a:spcPct val="90000"/>
              </a:lnSpc>
            </a:pPr>
            <a:r>
              <a:rPr lang="en-US" sz="1800" smtClean="0"/>
              <a:t>psychosocial/behavioral assessment at well-visits,</a:t>
            </a:r>
          </a:p>
          <a:p>
            <a:pPr lvl="1" eaLnBrk="1" hangingPunct="1">
              <a:lnSpc>
                <a:spcPct val="90000"/>
              </a:lnSpc>
            </a:pPr>
            <a:r>
              <a:rPr lang="en-US" sz="1800" smtClean="0"/>
              <a:t>surveillance re: parental social-emotional well-being</a:t>
            </a:r>
          </a:p>
          <a:p>
            <a:pPr eaLnBrk="1" hangingPunct="1">
              <a:lnSpc>
                <a:spcPct val="90000"/>
              </a:lnSpc>
            </a:pPr>
            <a:r>
              <a:rPr lang="en-US" sz="2400" smtClean="0"/>
              <a:t>Screening improves early identification</a:t>
            </a:r>
          </a:p>
          <a:p>
            <a:pPr eaLnBrk="1" hangingPunct="1">
              <a:lnSpc>
                <a:spcPct val="90000"/>
              </a:lnSpc>
            </a:pPr>
            <a:endParaRPr lang="en-US" u="sng" smtClean="0"/>
          </a:p>
          <a:p>
            <a:pPr eaLnBrk="1" hangingPunct="1">
              <a:lnSpc>
                <a:spcPct val="90000"/>
              </a:lnSpc>
            </a:pPr>
            <a:endParaRPr lang="en-US" u="sng" smtClean="0"/>
          </a:p>
          <a:p>
            <a:pPr eaLnBrk="1" hangingPunct="1">
              <a:lnSpc>
                <a:spcPct val="90000"/>
              </a:lnSpc>
            </a:pPr>
            <a:endParaRPr lang="en-US" u="sng" smtClean="0"/>
          </a:p>
          <a:p>
            <a:pPr eaLnBrk="1" hangingPunct="1">
              <a:lnSpc>
                <a:spcPct val="90000"/>
              </a:lnSpc>
            </a:pPr>
            <a:endParaRPr lang="en-US" u="sng" smtClean="0"/>
          </a:p>
          <a:p>
            <a:pPr eaLnBrk="1" hangingPunct="1">
              <a:lnSpc>
                <a:spcPct val="90000"/>
              </a:lnSpc>
            </a:pPr>
            <a:endParaRPr lang="en-US" u="sng" smtClean="0"/>
          </a:p>
          <a:p>
            <a:pPr eaLnBrk="1" hangingPunct="1">
              <a:lnSpc>
                <a:spcPct val="90000"/>
              </a:lnSpc>
            </a:pPr>
            <a:r>
              <a:rPr lang="en-US" sz="2400" smtClean="0"/>
              <a:t>Universal screening</a:t>
            </a:r>
          </a:p>
          <a:p>
            <a:pPr lvl="1" eaLnBrk="1" hangingPunct="1">
              <a:lnSpc>
                <a:spcPct val="90000"/>
              </a:lnSpc>
            </a:pPr>
            <a:r>
              <a:rPr lang="en-US" sz="1800" smtClean="0"/>
              <a:t>Normalizes discussion of mental health issues</a:t>
            </a:r>
          </a:p>
          <a:p>
            <a:pPr lvl="1" eaLnBrk="1" hangingPunct="1">
              <a:lnSpc>
                <a:spcPct val="90000"/>
              </a:lnSpc>
            </a:pPr>
            <a:r>
              <a:rPr lang="en-US" sz="1800" smtClean="0"/>
              <a:t>Gives caregivers a place to express concerns</a:t>
            </a:r>
          </a:p>
        </p:txBody>
      </p:sp>
      <p:graphicFrame>
        <p:nvGraphicFramePr>
          <p:cNvPr id="4" name="Table 3"/>
          <p:cNvGraphicFramePr>
            <a:graphicFrameLocks noGrp="1"/>
          </p:cNvGraphicFramePr>
          <p:nvPr/>
        </p:nvGraphicFramePr>
        <p:xfrm>
          <a:off x="228600" y="3352800"/>
          <a:ext cx="8534400" cy="1979247"/>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679433">
                <a:tc>
                  <a:txBody>
                    <a:bodyPr/>
                    <a:lstStyle/>
                    <a:p>
                      <a:endParaRPr lang="en-US" dirty="0">
                        <a:latin typeface="+mn-lt"/>
                      </a:endParaRPr>
                    </a:p>
                  </a:txBody>
                  <a:tcPr/>
                </a:tc>
                <a:tc>
                  <a:txBody>
                    <a:bodyPr/>
                    <a:lstStyle/>
                    <a:p>
                      <a:pPr algn="ctr"/>
                      <a:r>
                        <a:rPr lang="en-US" sz="2000" dirty="0" smtClean="0">
                          <a:latin typeface="+mn-lt"/>
                        </a:rPr>
                        <a:t>PCP Surveillance</a:t>
                      </a:r>
                      <a:endParaRPr lang="en-US" sz="2000" dirty="0">
                        <a:latin typeface="+mn-lt"/>
                      </a:endParaRPr>
                    </a:p>
                  </a:txBody>
                  <a:tcPr/>
                </a:tc>
                <a:tc>
                  <a:txBody>
                    <a:bodyPr/>
                    <a:lstStyle/>
                    <a:p>
                      <a:pPr algn="ctr"/>
                      <a:r>
                        <a:rPr lang="en-US" sz="2000" dirty="0" smtClean="0">
                          <a:latin typeface="+mn-lt"/>
                        </a:rPr>
                        <a:t>Universal</a:t>
                      </a:r>
                      <a:r>
                        <a:rPr lang="en-US" sz="2000" baseline="0" dirty="0" smtClean="0">
                          <a:latin typeface="+mn-lt"/>
                        </a:rPr>
                        <a:t> screening</a:t>
                      </a:r>
                      <a:endParaRPr lang="en-US" sz="2000" dirty="0">
                        <a:latin typeface="+mn-lt"/>
                      </a:endParaRPr>
                    </a:p>
                  </a:txBody>
                  <a:tcPr/>
                </a:tc>
                <a:extLst>
                  <a:ext uri="{0D108BD9-81ED-4DB2-BD59-A6C34878D82A}">
                    <a16:rowId xmlns:a16="http://schemas.microsoft.com/office/drawing/2014/main" val="10000"/>
                  </a:ext>
                </a:extLst>
              </a:tr>
              <a:tr h="692167">
                <a:tc>
                  <a:txBody>
                    <a:bodyPr/>
                    <a:lstStyle/>
                    <a:p>
                      <a:r>
                        <a:rPr lang="en-US" sz="2000" dirty="0" smtClean="0">
                          <a:latin typeface="+mn-lt"/>
                        </a:rPr>
                        <a:t>% of HIGH RISK preschoolers</a:t>
                      </a:r>
                      <a:r>
                        <a:rPr lang="en-US" sz="2000" baseline="0" dirty="0" smtClean="0">
                          <a:latin typeface="+mn-lt"/>
                        </a:rPr>
                        <a:t> </a:t>
                      </a:r>
                      <a:r>
                        <a:rPr lang="en-US" sz="2000" dirty="0" smtClean="0">
                          <a:latin typeface="+mn-lt"/>
                        </a:rPr>
                        <a:t>detected</a:t>
                      </a:r>
                      <a:endParaRPr lang="en-US" sz="2000" dirty="0">
                        <a:latin typeface="+mn-lt"/>
                      </a:endParaRPr>
                    </a:p>
                  </a:txBody>
                  <a:tcPr/>
                </a:tc>
                <a:tc>
                  <a:txBody>
                    <a:bodyPr/>
                    <a:lstStyle/>
                    <a:p>
                      <a:pPr algn="ctr"/>
                      <a:r>
                        <a:rPr lang="en-US" sz="2400" dirty="0" smtClean="0">
                          <a:latin typeface="+mn-lt"/>
                        </a:rPr>
                        <a:t>20.5 %</a:t>
                      </a:r>
                      <a:endParaRPr lang="en-US" sz="2400" baseline="300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mn-lt"/>
                        </a:rPr>
                        <a:t>86 %</a:t>
                      </a:r>
                    </a:p>
                    <a:p>
                      <a:pPr algn="ctr"/>
                      <a:endParaRPr lang="en-US" sz="2400" baseline="30000" dirty="0">
                        <a:latin typeface="+mn-lt"/>
                      </a:endParaRPr>
                    </a:p>
                  </a:txBody>
                  <a:tcPr/>
                </a:tc>
                <a:extLst>
                  <a:ext uri="{0D108BD9-81ED-4DB2-BD59-A6C34878D82A}">
                    <a16:rowId xmlns:a16="http://schemas.microsoft.com/office/drawing/2014/main" val="10001"/>
                  </a:ext>
                </a:extLst>
              </a:tr>
              <a:tr h="598774">
                <a:tc>
                  <a:txBody>
                    <a:bodyPr/>
                    <a:lstStyle/>
                    <a:p>
                      <a:r>
                        <a:rPr lang="en-US" sz="2000" dirty="0" smtClean="0">
                          <a:latin typeface="+mn-lt"/>
                        </a:rPr>
                        <a:t>% depressed moms detected</a:t>
                      </a:r>
                      <a:endParaRPr lang="en-US" sz="2000" dirty="0">
                        <a:latin typeface="+mn-lt"/>
                      </a:endParaRPr>
                    </a:p>
                  </a:txBody>
                  <a:tcPr/>
                </a:tc>
                <a:tc>
                  <a:txBody>
                    <a:bodyPr/>
                    <a:lstStyle/>
                    <a:p>
                      <a:pPr algn="ctr"/>
                      <a:r>
                        <a:rPr lang="en-US" sz="2400" baseline="0" dirty="0" smtClean="0">
                          <a:latin typeface="+mn-lt"/>
                        </a:rPr>
                        <a:t>29% </a:t>
                      </a:r>
                      <a:endParaRPr lang="en-US" sz="2400" baseline="0" dirty="0">
                        <a:latin typeface="+mn-lt"/>
                      </a:endParaRPr>
                    </a:p>
                  </a:txBody>
                  <a:tcPr/>
                </a:tc>
                <a:tc>
                  <a:txBody>
                    <a:bodyPr/>
                    <a:lstStyle/>
                    <a:p>
                      <a:pPr algn="ctr"/>
                      <a:r>
                        <a:rPr lang="en-US" sz="2400" baseline="0" dirty="0" smtClean="0">
                          <a:solidFill>
                            <a:schemeClr val="tx1"/>
                          </a:solidFill>
                          <a:latin typeface="+mn-lt"/>
                        </a:rPr>
                        <a:t>92-97%</a:t>
                      </a:r>
                      <a:endParaRPr lang="en-US" sz="2400" baseline="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sp>
        <p:nvSpPr>
          <p:cNvPr id="12310" name="TextBox 4"/>
          <p:cNvSpPr txBox="1">
            <a:spLocks noChangeArrowheads="1"/>
          </p:cNvSpPr>
          <p:nvPr/>
        </p:nvSpPr>
        <p:spPr bwMode="auto">
          <a:xfrm flipH="1">
            <a:off x="304800" y="6396038"/>
            <a:ext cx="7772400" cy="461962"/>
          </a:xfrm>
          <a:prstGeom prst="rect">
            <a:avLst/>
          </a:prstGeom>
          <a:noFill/>
          <a:ln w="9525">
            <a:noFill/>
            <a:miter lim="800000"/>
            <a:headEnd/>
            <a:tailEnd/>
          </a:ln>
        </p:spPr>
        <p:txBody>
          <a:bodyPr>
            <a:spAutoFit/>
          </a:bodyPr>
          <a:lstStyle/>
          <a:p>
            <a:r>
              <a:rPr lang="en-US" sz="1200"/>
              <a:t>Gleason M, Zeanah C, Dickstein S. </a:t>
            </a:r>
            <a:r>
              <a:rPr lang="en-US" sz="1200" i="1"/>
              <a:t>Infant Mental Health Journal</a:t>
            </a:r>
            <a:r>
              <a:rPr lang="en-US" sz="1200"/>
              <a:t>. 2010; Heneghan AM.</a:t>
            </a:r>
            <a:r>
              <a:rPr lang="en-US" sz="1200" i="1"/>
              <a:t> Pediatrics</a:t>
            </a:r>
            <a:r>
              <a:rPr lang="en-US" sz="1200"/>
              <a:t>. 2000;</a:t>
            </a:r>
          </a:p>
          <a:p>
            <a:r>
              <a:rPr lang="en-US" sz="1200"/>
              <a:t>Lavigne JV, Binns HJ, Christoffel KK et al. </a:t>
            </a:r>
            <a:r>
              <a:rPr lang="en-US" sz="1200" i="1"/>
              <a:t>Pediatrics</a:t>
            </a:r>
            <a:r>
              <a:rPr lang="en-US" sz="1200"/>
              <a:t>. 1993. Arrol B et al, </a:t>
            </a:r>
            <a:r>
              <a:rPr lang="en-US" sz="1200" i="1"/>
              <a:t>Ann Fam Med</a:t>
            </a:r>
            <a:r>
              <a:rPr lang="en-US" sz="1200"/>
              <a:t>, 2010</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01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457200" y="704850"/>
            <a:ext cx="8229600" cy="1047750"/>
          </a:xfrm>
        </p:spPr>
        <p:txBody>
          <a:bodyPr/>
          <a:lstStyle/>
          <a:p>
            <a:pPr eaLnBrk="1" hangingPunct="1"/>
            <a:r>
              <a:rPr lang="en-US" sz="4000" smtClean="0"/>
              <a:t>II – How to screen</a:t>
            </a:r>
          </a:p>
        </p:txBody>
      </p:sp>
      <p:sp>
        <p:nvSpPr>
          <p:cNvPr id="13315" name="Rectangle 3"/>
          <p:cNvSpPr>
            <a:spLocks noGrp="1" noChangeArrowheads="1"/>
          </p:cNvSpPr>
          <p:nvPr>
            <p:ph idx="1"/>
          </p:nvPr>
        </p:nvSpPr>
        <p:spPr>
          <a:xfrm>
            <a:off x="381000" y="1828800"/>
            <a:ext cx="8229600" cy="4541838"/>
          </a:xfrm>
        </p:spPr>
        <p:txBody>
          <a:bodyPr/>
          <a:lstStyle/>
          <a:p>
            <a:pPr eaLnBrk="1" hangingPunct="1"/>
            <a:r>
              <a:rPr lang="en-US" sz="2800" smtClean="0"/>
              <a:t>Early Childhood Screening Assessment (ECSA)</a:t>
            </a:r>
            <a:endParaRPr lang="en-US" smtClean="0"/>
          </a:p>
          <a:p>
            <a:pPr lvl="1" eaLnBrk="1" hangingPunct="1"/>
            <a:r>
              <a:rPr lang="en-US" smtClean="0"/>
              <a:t>40-item, parent report checklist for kids 1 ½ - 5 years old</a:t>
            </a:r>
          </a:p>
          <a:p>
            <a:pPr lvl="2" eaLnBrk="1" hangingPunct="1"/>
            <a:r>
              <a:rPr lang="en-US" sz="1700" smtClean="0"/>
              <a:t>Child emotional and behavioral symptoms</a:t>
            </a:r>
          </a:p>
          <a:p>
            <a:pPr lvl="2" eaLnBrk="1" hangingPunct="1"/>
            <a:r>
              <a:rPr lang="en-US" sz="1700" smtClean="0"/>
              <a:t>Parental concerns about symptoms/behavior (+)</a:t>
            </a:r>
          </a:p>
          <a:p>
            <a:pPr lvl="2" eaLnBrk="1" hangingPunct="1"/>
            <a:r>
              <a:rPr lang="en-US" sz="1700" smtClean="0"/>
              <a:t>Parental distress and depression</a:t>
            </a:r>
          </a:p>
          <a:p>
            <a:pPr lvl="1" eaLnBrk="1" hangingPunct="1"/>
            <a:r>
              <a:rPr lang="en-US" smtClean="0"/>
              <a:t>3-point rating scale</a:t>
            </a:r>
          </a:p>
          <a:p>
            <a:pPr lvl="1" eaLnBrk="1" hangingPunct="1"/>
            <a:r>
              <a:rPr lang="en-US" smtClean="0"/>
              <a:t>Takes 5-10 mins to complete, 1-2 minutes to score</a:t>
            </a:r>
          </a:p>
          <a:p>
            <a:pPr lvl="1" eaLnBrk="1" hangingPunct="1"/>
            <a:r>
              <a:rPr lang="en-US" smtClean="0"/>
              <a:t>Validated (86% sensitive, 83% specific)</a:t>
            </a:r>
            <a:endParaRPr lang="en-US" sz="1200" smtClean="0"/>
          </a:p>
          <a:p>
            <a:pPr eaLnBrk="1" hangingPunct="1"/>
            <a:r>
              <a:rPr lang="en-US" smtClean="0"/>
              <a:t>Interpreting the ECSA</a:t>
            </a:r>
          </a:p>
          <a:p>
            <a:pPr lvl="1" eaLnBrk="1" hangingPunct="1"/>
            <a:r>
              <a:rPr lang="en-US" smtClean="0"/>
              <a:t>Child score = sum of items 1- 36; </a:t>
            </a:r>
            <a:r>
              <a:rPr lang="en-US" u="sng" smtClean="0"/>
              <a:t>18+</a:t>
            </a:r>
            <a:r>
              <a:rPr lang="en-US" smtClean="0"/>
              <a:t> elevated risk</a:t>
            </a:r>
          </a:p>
          <a:p>
            <a:pPr lvl="1" eaLnBrk="1" hangingPunct="1"/>
            <a:r>
              <a:rPr lang="en-US" smtClean="0"/>
              <a:t>Caregiver score = sum items 37+38; </a:t>
            </a:r>
            <a:r>
              <a:rPr lang="en-US" u="sng" smtClean="0"/>
              <a:t>2+</a:t>
            </a:r>
            <a:r>
              <a:rPr lang="en-US" smtClean="0"/>
              <a:t>  concerning</a:t>
            </a:r>
          </a:p>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13316" name="Rectangle 3"/>
          <p:cNvSpPr>
            <a:spLocks noChangeArrowheads="1"/>
          </p:cNvSpPr>
          <p:nvPr/>
        </p:nvSpPr>
        <p:spPr bwMode="auto">
          <a:xfrm>
            <a:off x="228600" y="6400800"/>
            <a:ext cx="5016500" cy="276225"/>
          </a:xfrm>
          <a:prstGeom prst="rect">
            <a:avLst/>
          </a:prstGeom>
          <a:noFill/>
          <a:ln w="9525">
            <a:noFill/>
            <a:miter lim="800000"/>
            <a:headEnd/>
            <a:tailEnd/>
          </a:ln>
        </p:spPr>
        <p:txBody>
          <a:bodyPr wrap="none">
            <a:spAutoFit/>
          </a:bodyPr>
          <a:lstStyle/>
          <a:p>
            <a:r>
              <a:rPr lang="en-US" sz="1200"/>
              <a:t>Gleason M, Zeanah C, Dickstein S. </a:t>
            </a:r>
            <a:r>
              <a:rPr lang="en-US" sz="1200" i="1"/>
              <a:t>Infant Mental Health Journal</a:t>
            </a:r>
            <a:r>
              <a:rPr lang="en-US" sz="1200"/>
              <a:t>. 2010.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1942B0310BB4DB2B9FE558A310504" ma:contentTypeVersion="10" ma:contentTypeDescription="Create a new document." ma:contentTypeScope="" ma:versionID="8bee90eeb53dabe0812b6b1008e2bd84">
  <xsd:schema xmlns:xsd="http://www.w3.org/2001/XMLSchema" xmlns:xs="http://www.w3.org/2001/XMLSchema" xmlns:p="http://schemas.microsoft.com/office/2006/metadata/properties" xmlns:ns2="b55bb719-274f-42f0-a8fa-84e793bbb3bf" xmlns:ns3="1fe139a8-e23a-471f-8a1f-48aff32f1c70" targetNamespace="http://schemas.microsoft.com/office/2006/metadata/properties" ma:root="true" ma:fieldsID="95f16c9e574c97939dc961f5bcff7c60" ns2:_="" ns3:_="">
    <xsd:import namespace="b55bb719-274f-42f0-a8fa-84e793bbb3bf"/>
    <xsd:import namespace="1fe139a8-e23a-471f-8a1f-48aff32f1c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5bb719-274f-42f0-a8fa-84e793bbb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e139a8-e23a-471f-8a1f-48aff32f1c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0C21FC-CCE5-42B7-9980-2395656DA84A}"/>
</file>

<file path=customXml/itemProps2.xml><?xml version="1.0" encoding="utf-8"?>
<ds:datastoreItem xmlns:ds="http://schemas.openxmlformats.org/officeDocument/2006/customXml" ds:itemID="{6C9453A3-0DF2-4BC8-81F7-5B62A0521EB2}"/>
</file>

<file path=customXml/itemProps3.xml><?xml version="1.0" encoding="utf-8"?>
<ds:datastoreItem xmlns:ds="http://schemas.openxmlformats.org/officeDocument/2006/customXml" ds:itemID="{2BBA51E1-51F8-47B1-A2D5-38A880AF14F1}"/>
</file>

<file path=docProps/app.xml><?xml version="1.0" encoding="utf-8"?>
<Properties xmlns="http://schemas.openxmlformats.org/officeDocument/2006/extended-properties" xmlns:vt="http://schemas.openxmlformats.org/officeDocument/2006/docPropsVTypes">
  <Template>Flow</Template>
  <TotalTime>4704</TotalTime>
  <Words>1783</Words>
  <Application>Microsoft Office PowerPoint</Application>
  <PresentationFormat>On-screen Show (4:3)</PresentationFormat>
  <Paragraphs>242</Paragraphs>
  <Slides>24</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ＭＳ Ｐゴシック</vt:lpstr>
      <vt:lpstr>Aharoni</vt:lpstr>
      <vt:lpstr>Arial</vt:lpstr>
      <vt:lpstr>Calibri</vt:lpstr>
      <vt:lpstr>Candara</vt:lpstr>
      <vt:lpstr>Constantia</vt:lpstr>
      <vt:lpstr>Wingdings</vt:lpstr>
      <vt:lpstr>Wingdings 2</vt:lpstr>
      <vt:lpstr>Flow</vt:lpstr>
      <vt:lpstr>Microsoft Excel Chart</vt:lpstr>
      <vt:lpstr>Primary care screening for early childhood problems and caregiver depression</vt:lpstr>
      <vt:lpstr>Gratitude and Disclosures</vt:lpstr>
      <vt:lpstr>Overview</vt:lpstr>
      <vt:lpstr>I - Why screen for early childhood problems?</vt:lpstr>
      <vt:lpstr>Why screen for early childhood problems?</vt:lpstr>
      <vt:lpstr>Why screen for caregiver depression?</vt:lpstr>
      <vt:lpstr>These problems that impact child development are hidden</vt:lpstr>
      <vt:lpstr>Screening improves early identification</vt:lpstr>
      <vt:lpstr>II – How to screen</vt:lpstr>
      <vt:lpstr>PowerPoint Presentation</vt:lpstr>
      <vt:lpstr>Workflow </vt:lpstr>
      <vt:lpstr>III – Interpreting ECSA Case #1 : Tommy, 4 years 1 month old</vt:lpstr>
      <vt:lpstr>Evaluating negative screens</vt:lpstr>
      <vt:lpstr>THE ABC’s</vt:lpstr>
      <vt:lpstr>THE ABC’s</vt:lpstr>
      <vt:lpstr>THE ABC’s</vt:lpstr>
      <vt:lpstr>Case #2 : Josh, 4 years 7 months</vt:lpstr>
      <vt:lpstr>Evaluate positive child screen</vt:lpstr>
      <vt:lpstr>Case #3 : Alexis, 3 years 3 months</vt:lpstr>
      <vt:lpstr>Evaluate positive maternal screen</vt:lpstr>
      <vt:lpstr>IV – When/Where to refer</vt:lpstr>
      <vt:lpstr>Summary </vt:lpstr>
      <vt:lpstr>Research angle</vt:lpstr>
      <vt:lpstr>Addendum: Logistics of Screening</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dicksted</dc:creator>
  <cp:lastModifiedBy>Bolanos, Valentina</cp:lastModifiedBy>
  <cp:revision>459</cp:revision>
  <dcterms:created xsi:type="dcterms:W3CDTF">2006-12-25T13:54:44Z</dcterms:created>
  <dcterms:modified xsi:type="dcterms:W3CDTF">2017-05-18T18:44:45Z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0x01010060F1942B0310BB4DB2B9FE558A310504</vt:lpwstr>
  </property>
</Properties>
</file>